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8" r:id="rId5"/>
    <p:sldId id="259" r:id="rId6"/>
    <p:sldId id="264" r:id="rId7"/>
    <p:sldId id="265" r:id="rId8"/>
    <p:sldId id="260" r:id="rId9"/>
    <p:sldId id="262" r:id="rId10"/>
    <p:sldId id="263" r:id="rId11"/>
    <p:sldId id="261" r:id="rId12"/>
    <p:sldId id="266"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 id="286" r:id="rId28"/>
    <p:sldId id="282" r:id="rId29"/>
    <p:sldId id="283"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3/13/2023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3/13/2023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3/13/2023</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3/13/2023</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3/13/2023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3/13/2023</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3/13/2023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3/13/2023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3/13/2023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3/13/2023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3/13/2023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3/13/2023</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ritannica.com/science/geocentric-model" TargetMode="External"/><Relationship Id="rId2" Type="http://schemas.openxmlformats.org/officeDocument/2006/relationships/hyperlink" Target="https://www.britannica.com/science/astronomy" TargetMode="Externa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hyperlink" Target="https://www.britannica.com/science/heliocentris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i="0" dirty="0">
                <a:effectLst/>
                <a:latin typeface="Roboto" panose="02000000000000000000" pitchFamily="2" charset="0"/>
              </a:rPr>
              <a:t>Intellectual Revolutions that Defined Society</a:t>
            </a:r>
            <a:br>
              <a:rPr lang="en-US" b="0" i="0" dirty="0">
                <a:effectLst/>
                <a:latin typeface="Roboto" panose="02000000000000000000" pitchFamily="2" charset="0"/>
              </a:rPr>
            </a:br>
            <a:r>
              <a:rPr lang="en-US" dirty="0"/>
              <a:t> </a:t>
            </a:r>
          </a:p>
        </p:txBody>
      </p:sp>
      <p:sp>
        <p:nvSpPr>
          <p:cNvPr id="3" name="Subtitle 2"/>
          <p:cNvSpPr>
            <a:spLocks noGrp="1"/>
          </p:cNvSpPr>
          <p:nvPr>
            <p:ph type="subTitle" idx="1"/>
          </p:nvPr>
        </p:nvSpPr>
        <p:spPr/>
        <p:txBody>
          <a:bodyPr/>
          <a:lstStyle/>
          <a:p>
            <a:r>
              <a:rPr lang="en-US" dirty="0"/>
              <a:t>Module 1 – Lesson 1 (Part 2)</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Darwinian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5476461" y="2037522"/>
            <a:ext cx="5736327" cy="4218953"/>
          </a:xfrm>
        </p:spPr>
        <p:txBody>
          <a:bodyPr>
            <a:normAutofit/>
          </a:bodyPr>
          <a:lstStyle/>
          <a:p>
            <a:r>
              <a:rPr lang="en-US" b="0" i="0" dirty="0">
                <a:solidFill>
                  <a:srgbClr val="1A1A1A"/>
                </a:solidFill>
                <a:effectLst/>
                <a:latin typeface="Georgia" panose="02040502050405020303" pitchFamily="18" charset="0"/>
              </a:rPr>
              <a:t>enunciated by </a:t>
            </a:r>
            <a:r>
              <a:rPr lang="en-US" b="1" i="0" u="sng" dirty="0">
                <a:solidFill>
                  <a:srgbClr val="202124"/>
                </a:solidFill>
                <a:effectLst/>
                <a:latin typeface="Georgia" panose="02040502050405020303" pitchFamily="18" charset="0"/>
              </a:rPr>
              <a:t>Charles Robert Darwin </a:t>
            </a:r>
          </a:p>
          <a:p>
            <a:pPr marL="0" indent="0">
              <a:buNone/>
            </a:pPr>
            <a:endParaRPr lang="en-US" sz="400" b="1" i="0" u="sng" dirty="0">
              <a:solidFill>
                <a:srgbClr val="202124"/>
              </a:solidFill>
              <a:effectLst/>
              <a:latin typeface="Georgia" panose="02040502050405020303" pitchFamily="18" charset="0"/>
            </a:endParaRPr>
          </a:p>
          <a:p>
            <a:pPr marL="0" indent="0">
              <a:buNone/>
            </a:pPr>
            <a:r>
              <a:rPr lang="en-US" sz="2000" b="0" i="1" dirty="0">
                <a:solidFill>
                  <a:srgbClr val="202124"/>
                </a:solidFill>
                <a:effectLst/>
                <a:latin typeface="Georgia" panose="02040502050405020303" pitchFamily="18" charset="0"/>
              </a:rPr>
              <a:t>	was an English naturalist, geologist and 	biologist, best known for his 	contributions to evolutionary biology. 		His proposition that all species of life 		have descended from a common 		ancestor is now widely accepted and 	considered a fundamental concept in 	science.</a:t>
            </a:r>
            <a:endParaRPr lang="en-US" sz="2000" b="0" i="1" dirty="0">
              <a:solidFill>
                <a:srgbClr val="1A1A1A"/>
              </a:solidFill>
              <a:effectLst/>
              <a:latin typeface="Georgia" panose="02040502050405020303" pitchFamily="18" charset="0"/>
            </a:endParaRPr>
          </a:p>
        </p:txBody>
      </p:sp>
      <p:cxnSp>
        <p:nvCxnSpPr>
          <p:cNvPr id="5" name="Connector: Elbow 4">
            <a:extLst>
              <a:ext uri="{FF2B5EF4-FFF2-40B4-BE49-F238E27FC236}">
                <a16:creationId xmlns:a16="http://schemas.microsoft.com/office/drawing/2014/main" xmlns="" id="{0629B289-BF2C-FEA3-A3A4-8FE51880370E}"/>
              </a:ext>
            </a:extLst>
          </p:cNvPr>
          <p:cNvCxnSpPr/>
          <p:nvPr/>
        </p:nvCxnSpPr>
        <p:spPr>
          <a:xfrm rot="5400000">
            <a:off x="8214692" y="2420178"/>
            <a:ext cx="477079" cy="427383"/>
          </a:xfrm>
          <a:prstGeom prst="bentConnector3">
            <a:avLst/>
          </a:prstGeom>
          <a:ln w="19050">
            <a:tailEnd type="triangle"/>
          </a:ln>
        </p:spPr>
        <p:style>
          <a:lnRef idx="1">
            <a:schemeClr val="dk1"/>
          </a:lnRef>
          <a:fillRef idx="0">
            <a:schemeClr val="dk1"/>
          </a:fillRef>
          <a:effectRef idx="0">
            <a:schemeClr val="dk1"/>
          </a:effectRef>
          <a:fontRef idx="minor">
            <a:schemeClr val="tx1"/>
          </a:fontRef>
        </p:style>
      </p:cxnSp>
      <p:pic>
        <p:nvPicPr>
          <p:cNvPr id="4098" name="Picture 2" descr="Darwin's Theories of Evolution – StudiousGuy">
            <a:extLst>
              <a:ext uri="{FF2B5EF4-FFF2-40B4-BE49-F238E27FC236}">
                <a16:creationId xmlns:a16="http://schemas.microsoft.com/office/drawing/2014/main" xmlns="" id="{334F68C7-C836-6941-95A4-305DDB886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495" y="2037522"/>
            <a:ext cx="3743420" cy="3036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ith a beard&#10;&#10;Description automatically generated with low confidence">
            <a:extLst>
              <a:ext uri="{FF2B5EF4-FFF2-40B4-BE49-F238E27FC236}">
                <a16:creationId xmlns:a16="http://schemas.microsoft.com/office/drawing/2014/main" xmlns="" id="{7552C449-0044-FF97-8D1D-90C380501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98637"/>
            <a:ext cx="2202792" cy="3568983"/>
          </a:xfrm>
          <a:prstGeom prst="rect">
            <a:avLst/>
          </a:prstGeom>
        </p:spPr>
      </p:pic>
    </p:spTree>
    <p:extLst>
      <p:ext uri="{BB962C8B-B14F-4D97-AF65-F5344CB8AC3E}">
        <p14:creationId xmlns:p14="http://schemas.microsoft.com/office/powerpoint/2010/main" val="23751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Darwinian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5476461" y="2037522"/>
            <a:ext cx="6351104" cy="4164495"/>
          </a:xfrm>
        </p:spPr>
        <p:txBody>
          <a:bodyPr>
            <a:normAutofit/>
          </a:bodyPr>
          <a:lstStyle/>
          <a:p>
            <a:r>
              <a:rPr lang="en-US" b="0" i="0" dirty="0">
                <a:solidFill>
                  <a:srgbClr val="1A1A1A"/>
                </a:solidFill>
                <a:effectLst/>
                <a:latin typeface="Georgia" panose="02040502050405020303" pitchFamily="18" charset="0"/>
              </a:rPr>
              <a:t>In 1859, there was a groundbreaking revolution in both the scientific and religious realms: the </a:t>
            </a:r>
            <a:r>
              <a:rPr lang="en-US" b="1" dirty="0">
                <a:solidFill>
                  <a:srgbClr val="1A1A1A"/>
                </a:solidFill>
                <a:latin typeface="Georgia" panose="02040502050405020303" pitchFamily="18" charset="0"/>
              </a:rPr>
              <a:t>O</a:t>
            </a:r>
            <a:r>
              <a:rPr lang="en-US" b="1" i="0" dirty="0">
                <a:solidFill>
                  <a:srgbClr val="1A1A1A"/>
                </a:solidFill>
                <a:effectLst/>
                <a:latin typeface="Georgia" panose="02040502050405020303" pitchFamily="18" charset="0"/>
              </a:rPr>
              <a:t>rigin of Species</a:t>
            </a:r>
            <a:r>
              <a:rPr lang="en-US" b="0" i="0" dirty="0">
                <a:solidFill>
                  <a:srgbClr val="1A1A1A"/>
                </a:solidFill>
                <a:effectLst/>
                <a:latin typeface="Georgia" panose="02040502050405020303" pitchFamily="18" charset="0"/>
              </a:rPr>
              <a:t>, authored by Charles Darwin, was published. The book changed how people approach biology forever, and has fundamental impacts on modern science, religion, and other aspects of the society.</a:t>
            </a:r>
          </a:p>
          <a:p>
            <a:r>
              <a:rPr lang="en-US" b="0" i="0" dirty="0">
                <a:solidFill>
                  <a:srgbClr val="1A1A1A"/>
                </a:solidFill>
                <a:effectLst/>
                <a:latin typeface="Georgia" panose="02040502050405020303" pitchFamily="18" charset="0"/>
              </a:rPr>
              <a:t>Darwin’s revolutionary theory was that new species arise naturally, by a process of evolution, rather than having been created—forever immutable—by God. </a:t>
            </a:r>
          </a:p>
        </p:txBody>
      </p:sp>
      <p:pic>
        <p:nvPicPr>
          <p:cNvPr id="4098" name="Picture 2" descr="Darwin's Theories of Evolution – StudiousGuy">
            <a:extLst>
              <a:ext uri="{FF2B5EF4-FFF2-40B4-BE49-F238E27FC236}">
                <a16:creationId xmlns:a16="http://schemas.microsoft.com/office/drawing/2014/main" xmlns="" id="{334F68C7-C836-6941-95A4-305DDB886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495" y="2037522"/>
            <a:ext cx="3743420" cy="3036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ith a beard&#10;&#10;Description automatically generated with low confidence">
            <a:extLst>
              <a:ext uri="{FF2B5EF4-FFF2-40B4-BE49-F238E27FC236}">
                <a16:creationId xmlns:a16="http://schemas.microsoft.com/office/drawing/2014/main" xmlns="" id="{7552C449-0044-FF97-8D1D-90C380501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98637"/>
            <a:ext cx="2202792" cy="3568983"/>
          </a:xfrm>
          <a:prstGeom prst="rect">
            <a:avLst/>
          </a:prstGeom>
        </p:spPr>
      </p:pic>
    </p:spTree>
    <p:extLst>
      <p:ext uri="{BB962C8B-B14F-4D97-AF65-F5344CB8AC3E}">
        <p14:creationId xmlns:p14="http://schemas.microsoft.com/office/powerpoint/2010/main" val="131173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Darwinian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5476461" y="2037522"/>
            <a:ext cx="6351104" cy="4661452"/>
          </a:xfrm>
        </p:spPr>
        <p:txBody>
          <a:bodyPr>
            <a:normAutofit/>
          </a:bodyPr>
          <a:lstStyle/>
          <a:p>
            <a:r>
              <a:rPr lang="en-US" dirty="0">
                <a:solidFill>
                  <a:srgbClr val="1A1A1A"/>
                </a:solidFill>
                <a:latin typeface="Georgia" panose="02040502050405020303" pitchFamily="18" charset="0"/>
              </a:rPr>
              <a:t>Suggested that all organisms are related and have descended from a common ancestor</a:t>
            </a:r>
          </a:p>
          <a:p>
            <a:r>
              <a:rPr lang="en-US" dirty="0">
                <a:solidFill>
                  <a:srgbClr val="1A1A1A"/>
                </a:solidFill>
                <a:latin typeface="Georgia" panose="02040502050405020303" pitchFamily="18" charset="0"/>
              </a:rPr>
              <a:t>proposed the “Natural Selection”</a:t>
            </a:r>
          </a:p>
          <a:p>
            <a:pPr marL="0" indent="0">
              <a:buNone/>
            </a:pPr>
            <a:endParaRPr lang="en-US" dirty="0">
              <a:solidFill>
                <a:srgbClr val="1A1A1A"/>
              </a:solidFill>
              <a:latin typeface="Georgia" panose="02040502050405020303" pitchFamily="18" charset="0"/>
            </a:endParaRPr>
          </a:p>
          <a:p>
            <a:pPr marL="0" indent="0">
              <a:buNone/>
            </a:pPr>
            <a:r>
              <a:rPr lang="en-US" dirty="0">
                <a:solidFill>
                  <a:srgbClr val="1A1A1A"/>
                </a:solidFill>
                <a:latin typeface="Georgia" panose="02040502050405020303" pitchFamily="18" charset="0"/>
              </a:rPr>
              <a:t>Natural Selection</a:t>
            </a:r>
          </a:p>
          <a:p>
            <a:pPr marL="0" indent="0">
              <a:buNone/>
            </a:pPr>
            <a:r>
              <a:rPr lang="en-US" b="0" dirty="0">
                <a:solidFill>
                  <a:srgbClr val="1A1A1A"/>
                </a:solidFill>
                <a:effectLst/>
                <a:latin typeface="Georgia" panose="02040502050405020303" pitchFamily="18" charset="0"/>
              </a:rPr>
              <a:t>	</a:t>
            </a:r>
            <a:r>
              <a:rPr lang="en-US" sz="2000" b="0" i="1" dirty="0">
                <a:solidFill>
                  <a:srgbClr val="1A1A1A"/>
                </a:solidFill>
                <a:effectLst/>
                <a:latin typeface="Georgia" panose="02040502050405020303" pitchFamily="18" charset="0"/>
              </a:rPr>
              <a:t>- organisms survi</a:t>
            </a:r>
            <a:r>
              <a:rPr lang="en-US" sz="2000" i="1" dirty="0">
                <a:solidFill>
                  <a:srgbClr val="1A1A1A"/>
                </a:solidFill>
                <a:latin typeface="Georgia" panose="02040502050405020303" pitchFamily="18" charset="0"/>
              </a:rPr>
              <a:t>ved due to random genetic mutations leading to the preservations of their descendants</a:t>
            </a:r>
          </a:p>
          <a:p>
            <a:pPr marL="0" indent="0">
              <a:buNone/>
            </a:pPr>
            <a:r>
              <a:rPr lang="en-US" sz="2000" b="0" i="1" dirty="0">
                <a:solidFill>
                  <a:srgbClr val="1A1A1A"/>
                </a:solidFill>
                <a:effectLst/>
                <a:latin typeface="Georgia" panose="02040502050405020303" pitchFamily="18" charset="0"/>
              </a:rPr>
              <a:t>	- “survival of the fittest”, the better adapted a species is, the more fitted it is to reproduced</a:t>
            </a:r>
          </a:p>
          <a:p>
            <a:pPr marL="0" indent="0">
              <a:buNone/>
            </a:pPr>
            <a:endParaRPr lang="en-US" b="0" dirty="0">
              <a:solidFill>
                <a:srgbClr val="1A1A1A"/>
              </a:solidFill>
              <a:effectLst/>
              <a:latin typeface="Georgia" panose="02040502050405020303" pitchFamily="18" charset="0"/>
            </a:endParaRPr>
          </a:p>
        </p:txBody>
      </p:sp>
      <p:pic>
        <p:nvPicPr>
          <p:cNvPr id="4098" name="Picture 2" descr="Darwin's Theories of Evolution – StudiousGuy">
            <a:extLst>
              <a:ext uri="{FF2B5EF4-FFF2-40B4-BE49-F238E27FC236}">
                <a16:creationId xmlns:a16="http://schemas.microsoft.com/office/drawing/2014/main" xmlns="" id="{334F68C7-C836-6941-95A4-305DDB8866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495" y="2037522"/>
            <a:ext cx="3743420" cy="30365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erson with a beard&#10;&#10;Description automatically generated with low confidence">
            <a:extLst>
              <a:ext uri="{FF2B5EF4-FFF2-40B4-BE49-F238E27FC236}">
                <a16:creationId xmlns:a16="http://schemas.microsoft.com/office/drawing/2014/main" xmlns="" id="{7552C449-0044-FF97-8D1D-90C380501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498637"/>
            <a:ext cx="2202792" cy="3568983"/>
          </a:xfrm>
          <a:prstGeom prst="rect">
            <a:avLst/>
          </a:prstGeom>
        </p:spPr>
      </p:pic>
    </p:spTree>
    <p:extLst>
      <p:ext uri="{BB962C8B-B14F-4D97-AF65-F5344CB8AC3E}">
        <p14:creationId xmlns:p14="http://schemas.microsoft.com/office/powerpoint/2010/main" val="232248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Darwinian Revolution</a:t>
            </a:r>
          </a:p>
        </p:txBody>
      </p:sp>
      <p:pic>
        <p:nvPicPr>
          <p:cNvPr id="8" name="Picture 7">
            <a:extLst>
              <a:ext uri="{FF2B5EF4-FFF2-40B4-BE49-F238E27FC236}">
                <a16:creationId xmlns:a16="http://schemas.microsoft.com/office/drawing/2014/main" xmlns="" id="{69AE5A35-D893-1672-8C82-0D75E8EF8278}"/>
              </a:ext>
            </a:extLst>
          </p:cNvPr>
          <p:cNvPicPr>
            <a:picLocks noChangeAspect="1"/>
          </p:cNvPicPr>
          <p:nvPr/>
        </p:nvPicPr>
        <p:blipFill rotWithShape="1">
          <a:blip r:embed="rId2"/>
          <a:srcRect l="15163" t="28406" r="16522" b="9930"/>
          <a:stretch/>
        </p:blipFill>
        <p:spPr>
          <a:xfrm>
            <a:off x="1373814" y="1997765"/>
            <a:ext cx="9261056" cy="4702130"/>
          </a:xfrm>
          <a:prstGeom prst="rect">
            <a:avLst/>
          </a:prstGeom>
        </p:spPr>
      </p:pic>
    </p:spTree>
    <p:extLst>
      <p:ext uri="{BB962C8B-B14F-4D97-AF65-F5344CB8AC3E}">
        <p14:creationId xmlns:p14="http://schemas.microsoft.com/office/powerpoint/2010/main" val="194051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Freudian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4671391" y="2613992"/>
            <a:ext cx="7156174" cy="2992023"/>
          </a:xfrm>
        </p:spPr>
        <p:txBody>
          <a:bodyPr>
            <a:normAutofit/>
          </a:bodyPr>
          <a:lstStyle/>
          <a:p>
            <a:r>
              <a:rPr lang="en-US" dirty="0">
                <a:solidFill>
                  <a:srgbClr val="1A1A1A"/>
                </a:solidFill>
                <a:latin typeface="Georgia" panose="02040502050405020303" pitchFamily="18" charset="0"/>
              </a:rPr>
              <a:t>Articulated by Sigmund Freud who was an Austrian neurologist and the </a:t>
            </a:r>
            <a:r>
              <a:rPr lang="en-US" b="1" u="sng" dirty="0">
                <a:solidFill>
                  <a:srgbClr val="1A1A1A"/>
                </a:solidFill>
                <a:latin typeface="Georgia" panose="02040502050405020303" pitchFamily="18" charset="0"/>
              </a:rPr>
              <a:t>Founder of Psychoanalysis</a:t>
            </a:r>
            <a:r>
              <a:rPr lang="en-US" b="1" dirty="0">
                <a:solidFill>
                  <a:srgbClr val="1A1A1A"/>
                </a:solidFill>
                <a:latin typeface="Georgia" panose="02040502050405020303" pitchFamily="18" charset="0"/>
              </a:rPr>
              <a:t>,</a:t>
            </a:r>
            <a:r>
              <a:rPr lang="en-US" dirty="0">
                <a:solidFill>
                  <a:srgbClr val="1A1A1A"/>
                </a:solidFill>
                <a:latin typeface="Georgia" panose="02040502050405020303" pitchFamily="18" charset="0"/>
              </a:rPr>
              <a:t> </a:t>
            </a:r>
          </a:p>
          <a:p>
            <a:pPr marL="0" indent="0">
              <a:buNone/>
            </a:pPr>
            <a:endParaRPr lang="en-US" dirty="0">
              <a:solidFill>
                <a:srgbClr val="1A1A1A"/>
              </a:solidFill>
              <a:latin typeface="Georgia" panose="02040502050405020303" pitchFamily="18" charset="0"/>
            </a:endParaRPr>
          </a:p>
          <a:p>
            <a:pPr marL="0" indent="0">
              <a:buNone/>
            </a:pPr>
            <a:r>
              <a:rPr lang="en-US" dirty="0">
                <a:solidFill>
                  <a:srgbClr val="1A1A1A"/>
                </a:solidFill>
                <a:latin typeface="Georgia" panose="02040502050405020303" pitchFamily="18" charset="0"/>
              </a:rPr>
              <a:t>	</a:t>
            </a:r>
            <a:r>
              <a:rPr lang="en-US" i="1" dirty="0">
                <a:solidFill>
                  <a:srgbClr val="1A1A1A"/>
                </a:solidFill>
                <a:latin typeface="Georgia" panose="02040502050405020303" pitchFamily="18" charset="0"/>
              </a:rPr>
              <a:t>a clinical method for evaluating and treating 	pathologies in the psyche through dialogue 	between a patient and a psychoanalyst</a:t>
            </a:r>
          </a:p>
          <a:p>
            <a:pPr marL="0" indent="0">
              <a:buNone/>
            </a:pPr>
            <a:endParaRPr lang="en-US" b="0" dirty="0">
              <a:solidFill>
                <a:srgbClr val="1A1A1A"/>
              </a:solidFill>
              <a:effectLst/>
              <a:latin typeface="Georgia" panose="02040502050405020303" pitchFamily="18" charset="0"/>
            </a:endParaRPr>
          </a:p>
          <a:p>
            <a:pPr marL="0" indent="0">
              <a:buNone/>
            </a:pPr>
            <a:endParaRPr lang="en-US" b="0" dirty="0">
              <a:solidFill>
                <a:srgbClr val="1A1A1A"/>
              </a:solidFill>
              <a:effectLst/>
              <a:latin typeface="Georgia" panose="02040502050405020303" pitchFamily="18" charset="0"/>
            </a:endParaRPr>
          </a:p>
          <a:p>
            <a:pPr marL="0" indent="0">
              <a:buNone/>
            </a:pPr>
            <a:endParaRPr lang="en-US" b="0" dirty="0">
              <a:solidFill>
                <a:srgbClr val="1A1A1A"/>
              </a:solidFill>
              <a:effectLst/>
              <a:latin typeface="Georgia" panose="02040502050405020303" pitchFamily="18" charset="0"/>
            </a:endParaRPr>
          </a:p>
        </p:txBody>
      </p:sp>
      <p:pic>
        <p:nvPicPr>
          <p:cNvPr id="5122" name="Picture 2" descr="Sigmund Freud: Life, Work &amp; Theories | Live Science">
            <a:extLst>
              <a:ext uri="{FF2B5EF4-FFF2-40B4-BE49-F238E27FC236}">
                <a16:creationId xmlns:a16="http://schemas.microsoft.com/office/drawing/2014/main" xmlns="" id="{886FF83D-1649-E02C-5714-6395774A6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35" y="2037522"/>
            <a:ext cx="3760304" cy="45198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xmlns="" id="{E46DC56D-D9D0-CA69-C817-CA7349C43994}"/>
              </a:ext>
            </a:extLst>
          </p:cNvPr>
          <p:cNvCxnSpPr>
            <a:cxnSpLocks/>
          </p:cNvCxnSpPr>
          <p:nvPr/>
        </p:nvCxnSpPr>
        <p:spPr>
          <a:xfrm rot="16200000" flipH="1">
            <a:off x="8691770" y="3414088"/>
            <a:ext cx="715617" cy="467139"/>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302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Freudian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4969565" y="2409037"/>
            <a:ext cx="5625548" cy="3776868"/>
          </a:xfrm>
        </p:spPr>
        <p:txBody>
          <a:bodyPr>
            <a:normAutofit/>
          </a:bodyPr>
          <a:lstStyle/>
          <a:p>
            <a:r>
              <a:rPr lang="en-US" b="0" i="0" dirty="0">
                <a:solidFill>
                  <a:srgbClr val="3B3835"/>
                </a:solidFill>
                <a:effectLst/>
                <a:latin typeface="Source Sans Pro" panose="020B0503030403020204" pitchFamily="34" charset="0"/>
              </a:rPr>
              <a:t> believed that when people explain their behavior, they rarely gave a true account of their motivation, not because they are deliberately lying, but because they are more adept at self-deception</a:t>
            </a:r>
          </a:p>
          <a:p>
            <a:r>
              <a:rPr lang="en-US" dirty="0">
                <a:solidFill>
                  <a:srgbClr val="3B3835"/>
                </a:solidFill>
                <a:latin typeface="Source Sans Pro" panose="020B0503030403020204" pitchFamily="34" charset="0"/>
              </a:rPr>
              <a:t>Freud’s structural theory of personality emphasizes the role of unconscious psychological conflicts in shaping behavior and personality</a:t>
            </a:r>
            <a:endParaRPr lang="en-US" b="0" dirty="0">
              <a:solidFill>
                <a:srgbClr val="1A1A1A"/>
              </a:solidFill>
              <a:effectLst/>
              <a:latin typeface="Georgia" panose="02040502050405020303" pitchFamily="18" charset="0"/>
            </a:endParaRPr>
          </a:p>
        </p:txBody>
      </p:sp>
      <p:pic>
        <p:nvPicPr>
          <p:cNvPr id="5122" name="Picture 2" descr="Sigmund Freud: Life, Work &amp; Theories | Live Science">
            <a:extLst>
              <a:ext uri="{FF2B5EF4-FFF2-40B4-BE49-F238E27FC236}">
                <a16:creationId xmlns:a16="http://schemas.microsoft.com/office/drawing/2014/main" xmlns="" id="{886FF83D-1649-E02C-5714-6395774A6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35" y="2037522"/>
            <a:ext cx="3760304" cy="451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Freudian Revolution</a:t>
            </a:r>
          </a:p>
        </p:txBody>
      </p:sp>
      <p:pic>
        <p:nvPicPr>
          <p:cNvPr id="7" name="Picture 6">
            <a:extLst>
              <a:ext uri="{FF2B5EF4-FFF2-40B4-BE49-F238E27FC236}">
                <a16:creationId xmlns:a16="http://schemas.microsoft.com/office/drawing/2014/main" xmlns="" id="{D5513ECA-D504-C94E-4271-F6156207E0F4}"/>
              </a:ext>
            </a:extLst>
          </p:cNvPr>
          <p:cNvPicPr>
            <a:picLocks noChangeAspect="1"/>
          </p:cNvPicPr>
          <p:nvPr/>
        </p:nvPicPr>
        <p:blipFill rotWithShape="1">
          <a:blip r:embed="rId2"/>
          <a:srcRect l="14673" t="28261" r="17337" b="17681"/>
          <a:stretch/>
        </p:blipFill>
        <p:spPr>
          <a:xfrm>
            <a:off x="842625" y="1938129"/>
            <a:ext cx="10506749" cy="4699062"/>
          </a:xfrm>
          <a:prstGeom prst="rect">
            <a:avLst/>
          </a:prstGeom>
        </p:spPr>
      </p:pic>
    </p:spTree>
    <p:extLst>
      <p:ext uri="{BB962C8B-B14F-4D97-AF65-F5344CB8AC3E}">
        <p14:creationId xmlns:p14="http://schemas.microsoft.com/office/powerpoint/2010/main" val="201009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6095999" y="2409037"/>
            <a:ext cx="4499113" cy="3017728"/>
          </a:xfrm>
        </p:spPr>
        <p:txBody>
          <a:bodyPr>
            <a:normAutofit lnSpcReduction="10000"/>
          </a:bodyPr>
          <a:lstStyle/>
          <a:p>
            <a:r>
              <a:rPr lang="en-US" sz="2800" b="0" i="0" dirty="0">
                <a:solidFill>
                  <a:schemeClr val="tx2"/>
                </a:solidFill>
                <a:effectLst/>
                <a:latin typeface="Georgia" panose="02040502050405020303" pitchFamily="18" charset="0"/>
              </a:rPr>
              <a:t>paradigm shift from mechanical to digital age</a:t>
            </a:r>
          </a:p>
          <a:p>
            <a:pPr marL="0" indent="0">
              <a:buNone/>
            </a:pPr>
            <a:endParaRPr lang="en-US" sz="2800" b="0" i="0" dirty="0">
              <a:solidFill>
                <a:schemeClr val="tx2"/>
              </a:solidFill>
              <a:effectLst/>
              <a:latin typeface="Georgia" panose="02040502050405020303" pitchFamily="18" charset="0"/>
            </a:endParaRPr>
          </a:p>
          <a:p>
            <a:r>
              <a:rPr lang="en-US" sz="2800" b="0" dirty="0">
                <a:solidFill>
                  <a:srgbClr val="1A1A1A"/>
                </a:solidFill>
                <a:effectLst/>
                <a:latin typeface="Georgia" panose="02040502050405020303" pitchFamily="18" charset="0"/>
              </a:rPr>
              <a:t>it changes various aspects of life with </a:t>
            </a:r>
            <a:r>
              <a:rPr lang="en-US" sz="2800" b="0" i="1" dirty="0">
                <a:solidFill>
                  <a:srgbClr val="1A1A1A"/>
                </a:solidFill>
                <a:effectLst/>
                <a:latin typeface="Georgia" panose="02040502050405020303" pitchFamily="18" charset="0"/>
              </a:rPr>
              <a:t>efficiency</a:t>
            </a:r>
            <a:r>
              <a:rPr lang="en-US" sz="2800" b="0" dirty="0">
                <a:solidFill>
                  <a:srgbClr val="1A1A1A"/>
                </a:solidFill>
                <a:effectLst/>
                <a:latin typeface="Georgia" panose="02040502050405020303" pitchFamily="18" charset="0"/>
              </a:rPr>
              <a:t> as the primary aim</a:t>
            </a:r>
          </a:p>
        </p:txBody>
      </p:sp>
      <p:pic>
        <p:nvPicPr>
          <p:cNvPr id="6151" name="Picture 7" descr="10000 years of economy - The digital revolution of information and  communication technologies">
            <a:extLst>
              <a:ext uri="{FF2B5EF4-FFF2-40B4-BE49-F238E27FC236}">
                <a16:creationId xmlns:a16="http://schemas.microsoft.com/office/drawing/2014/main" xmlns="" id="{636FDEFF-0377-F0B2-B544-115B33CA5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1" y="2073551"/>
            <a:ext cx="4356653" cy="450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graphicFrame>
        <p:nvGraphicFramePr>
          <p:cNvPr id="6" name="Table 6">
            <a:extLst>
              <a:ext uri="{FF2B5EF4-FFF2-40B4-BE49-F238E27FC236}">
                <a16:creationId xmlns:a16="http://schemas.microsoft.com/office/drawing/2014/main" xmlns="" id="{C5867BF4-040C-A0FB-29CB-22417CDAB4B5}"/>
              </a:ext>
            </a:extLst>
          </p:cNvPr>
          <p:cNvGraphicFramePr>
            <a:graphicFrameLocks noGrp="1"/>
          </p:cNvGraphicFramePr>
          <p:nvPr>
            <p:ph idx="1"/>
            <p:extLst>
              <p:ext uri="{D42A27DB-BD31-4B8C-83A1-F6EECF244321}">
                <p14:modId xmlns:p14="http://schemas.microsoft.com/office/powerpoint/2010/main" val="2942440669"/>
              </p:ext>
            </p:extLst>
          </p:nvPr>
        </p:nvGraphicFramePr>
        <p:xfrm>
          <a:off x="1302026" y="2190749"/>
          <a:ext cx="9799983" cy="3812487"/>
        </p:xfrm>
        <a:graphic>
          <a:graphicData uri="http://schemas.openxmlformats.org/drawingml/2006/table">
            <a:tbl>
              <a:tblPr firstRow="1" bandRow="1">
                <a:tableStyleId>{8A107856-5554-42FB-B03E-39F5DBC370BA}</a:tableStyleId>
              </a:tblPr>
              <a:tblGrid>
                <a:gridCol w="4888741">
                  <a:extLst>
                    <a:ext uri="{9D8B030D-6E8A-4147-A177-3AD203B41FA5}">
                      <a16:colId xmlns:a16="http://schemas.microsoft.com/office/drawing/2014/main" xmlns="" val="1322148657"/>
                    </a:ext>
                  </a:extLst>
                </a:gridCol>
                <a:gridCol w="4911242">
                  <a:extLst>
                    <a:ext uri="{9D8B030D-6E8A-4147-A177-3AD203B41FA5}">
                      <a16:colId xmlns:a16="http://schemas.microsoft.com/office/drawing/2014/main" xmlns="" val="1818726190"/>
                    </a:ext>
                  </a:extLst>
                </a:gridCol>
              </a:tblGrid>
              <a:tr h="544641">
                <a:tc>
                  <a:txBody>
                    <a:bodyPr/>
                    <a:lstStyle/>
                    <a:p>
                      <a:pPr algn="ctr"/>
                      <a:r>
                        <a:rPr lang="en-US" sz="2400" dirty="0"/>
                        <a:t>Before Computers (BC)</a:t>
                      </a:r>
                      <a:endParaRPr lang="en-PH" sz="2400" dirty="0"/>
                    </a:p>
                  </a:txBody>
                  <a:tcPr anchor="ctr"/>
                </a:tc>
                <a:tc>
                  <a:txBody>
                    <a:bodyPr/>
                    <a:lstStyle/>
                    <a:p>
                      <a:pPr algn="ctr"/>
                      <a:r>
                        <a:rPr lang="en-US" sz="2400" dirty="0"/>
                        <a:t>After Digital (AD)</a:t>
                      </a:r>
                      <a:endParaRPr lang="en-PH" sz="2400" dirty="0"/>
                    </a:p>
                  </a:txBody>
                  <a:tcPr anchor="ctr"/>
                </a:tc>
                <a:extLst>
                  <a:ext uri="{0D108BD9-81ED-4DB2-BD59-A6C34878D82A}">
                    <a16:rowId xmlns:a16="http://schemas.microsoft.com/office/drawing/2014/main" xmlns="" val="4232177046"/>
                  </a:ext>
                </a:extLst>
              </a:tr>
              <a:tr h="544641">
                <a:tc>
                  <a:txBody>
                    <a:bodyPr/>
                    <a:lstStyle/>
                    <a:p>
                      <a:pPr algn="ctr"/>
                      <a:r>
                        <a:rPr lang="en-US" dirty="0"/>
                        <a:t>Typewriter</a:t>
                      </a:r>
                      <a:endParaRPr lang="en-PH" dirty="0"/>
                    </a:p>
                  </a:txBody>
                  <a:tcPr anchor="ctr"/>
                </a:tc>
                <a:tc>
                  <a:txBody>
                    <a:bodyPr/>
                    <a:lstStyle/>
                    <a:p>
                      <a:pPr algn="ctr"/>
                      <a:r>
                        <a:rPr lang="en-US" dirty="0"/>
                        <a:t>Word processor</a:t>
                      </a:r>
                      <a:endParaRPr lang="en-PH" dirty="0"/>
                    </a:p>
                  </a:txBody>
                  <a:tcPr anchor="ctr"/>
                </a:tc>
                <a:extLst>
                  <a:ext uri="{0D108BD9-81ED-4DB2-BD59-A6C34878D82A}">
                    <a16:rowId xmlns:a16="http://schemas.microsoft.com/office/drawing/2014/main" xmlns="" val="3007568702"/>
                  </a:ext>
                </a:extLst>
              </a:tr>
              <a:tr h="544641">
                <a:tc>
                  <a:txBody>
                    <a:bodyPr/>
                    <a:lstStyle/>
                    <a:p>
                      <a:pPr algn="ctr"/>
                      <a:r>
                        <a:rPr lang="en-US" dirty="0"/>
                        <a:t>Filling cabinet</a:t>
                      </a:r>
                      <a:endParaRPr lang="en-PH" dirty="0"/>
                    </a:p>
                  </a:txBody>
                  <a:tcPr anchor="ctr"/>
                </a:tc>
                <a:tc>
                  <a:txBody>
                    <a:bodyPr/>
                    <a:lstStyle/>
                    <a:p>
                      <a:pPr algn="ctr"/>
                      <a:r>
                        <a:rPr lang="en-US" dirty="0"/>
                        <a:t>Database</a:t>
                      </a:r>
                      <a:endParaRPr lang="en-PH" dirty="0"/>
                    </a:p>
                  </a:txBody>
                  <a:tcPr anchor="ctr"/>
                </a:tc>
                <a:extLst>
                  <a:ext uri="{0D108BD9-81ED-4DB2-BD59-A6C34878D82A}">
                    <a16:rowId xmlns:a16="http://schemas.microsoft.com/office/drawing/2014/main" xmlns="" val="189544777"/>
                  </a:ext>
                </a:extLst>
              </a:tr>
              <a:tr h="544641">
                <a:tc>
                  <a:txBody>
                    <a:bodyPr/>
                    <a:lstStyle/>
                    <a:p>
                      <a:pPr algn="ctr"/>
                      <a:r>
                        <a:rPr lang="en-US" dirty="0"/>
                        <a:t>Mail sent via trucks</a:t>
                      </a:r>
                      <a:endParaRPr lang="en-PH" dirty="0"/>
                    </a:p>
                  </a:txBody>
                  <a:tcPr anchor="ctr"/>
                </a:tc>
                <a:tc>
                  <a:txBody>
                    <a:bodyPr/>
                    <a:lstStyle/>
                    <a:p>
                      <a:pPr algn="ctr"/>
                      <a:r>
                        <a:rPr lang="en-US" dirty="0"/>
                        <a:t>Emails and Faxes</a:t>
                      </a:r>
                      <a:endParaRPr lang="en-PH" dirty="0"/>
                    </a:p>
                  </a:txBody>
                  <a:tcPr anchor="ctr"/>
                </a:tc>
                <a:extLst>
                  <a:ext uri="{0D108BD9-81ED-4DB2-BD59-A6C34878D82A}">
                    <a16:rowId xmlns:a16="http://schemas.microsoft.com/office/drawing/2014/main" xmlns="" val="227436326"/>
                  </a:ext>
                </a:extLst>
              </a:tr>
              <a:tr h="544641">
                <a:tc>
                  <a:txBody>
                    <a:bodyPr/>
                    <a:lstStyle/>
                    <a:p>
                      <a:pPr algn="ctr"/>
                      <a:r>
                        <a:rPr lang="en-US" dirty="0"/>
                        <a:t>Goods bought at store</a:t>
                      </a:r>
                      <a:endParaRPr lang="en-PH" dirty="0"/>
                    </a:p>
                  </a:txBody>
                  <a:tcPr anchor="ctr"/>
                </a:tc>
                <a:tc>
                  <a:txBody>
                    <a:bodyPr/>
                    <a:lstStyle/>
                    <a:p>
                      <a:pPr algn="ctr"/>
                      <a:r>
                        <a:rPr lang="en-US" dirty="0"/>
                        <a:t>Online</a:t>
                      </a:r>
                      <a:endParaRPr lang="en-PH" dirty="0"/>
                    </a:p>
                  </a:txBody>
                  <a:tcPr anchor="ctr"/>
                </a:tc>
                <a:extLst>
                  <a:ext uri="{0D108BD9-81ED-4DB2-BD59-A6C34878D82A}">
                    <a16:rowId xmlns:a16="http://schemas.microsoft.com/office/drawing/2014/main" xmlns="" val="510677389"/>
                  </a:ext>
                </a:extLst>
              </a:tr>
              <a:tr h="544641">
                <a:tc>
                  <a:txBody>
                    <a:bodyPr/>
                    <a:lstStyle/>
                    <a:p>
                      <a:pPr algn="ctr"/>
                      <a:r>
                        <a:rPr lang="en-US" dirty="0"/>
                        <a:t>Paid with cash</a:t>
                      </a:r>
                      <a:endParaRPr lang="en-PH" dirty="0"/>
                    </a:p>
                  </a:txBody>
                  <a:tcPr anchor="ctr"/>
                </a:tc>
                <a:tc>
                  <a:txBody>
                    <a:bodyPr/>
                    <a:lstStyle/>
                    <a:p>
                      <a:pPr algn="ctr"/>
                      <a:r>
                        <a:rPr lang="en-US" dirty="0"/>
                        <a:t>Electronically, Credit/Debit Cards</a:t>
                      </a:r>
                      <a:endParaRPr lang="en-PH" dirty="0"/>
                    </a:p>
                  </a:txBody>
                  <a:tcPr anchor="ctr"/>
                </a:tc>
                <a:extLst>
                  <a:ext uri="{0D108BD9-81ED-4DB2-BD59-A6C34878D82A}">
                    <a16:rowId xmlns:a16="http://schemas.microsoft.com/office/drawing/2014/main" xmlns="" val="3545573875"/>
                  </a:ext>
                </a:extLst>
              </a:tr>
              <a:tr h="544641">
                <a:tc>
                  <a:txBody>
                    <a:bodyPr/>
                    <a:lstStyle/>
                    <a:p>
                      <a:pPr algn="ctr"/>
                      <a:r>
                        <a:rPr lang="en-US" dirty="0"/>
                        <a:t>Phone booths</a:t>
                      </a:r>
                      <a:endParaRPr lang="en-PH" dirty="0"/>
                    </a:p>
                  </a:txBody>
                  <a:tcPr anchor="ctr"/>
                </a:tc>
                <a:tc>
                  <a:txBody>
                    <a:bodyPr/>
                    <a:lstStyle/>
                    <a:p>
                      <a:pPr algn="ctr"/>
                      <a:r>
                        <a:rPr lang="en-US" dirty="0"/>
                        <a:t>Cell phones</a:t>
                      </a:r>
                      <a:endParaRPr lang="en-PH" dirty="0"/>
                    </a:p>
                  </a:txBody>
                  <a:tcPr anchor="ctr"/>
                </a:tc>
                <a:extLst>
                  <a:ext uri="{0D108BD9-81ED-4DB2-BD59-A6C34878D82A}">
                    <a16:rowId xmlns:a16="http://schemas.microsoft.com/office/drawing/2014/main" xmlns="" val="974664173"/>
                  </a:ext>
                </a:extLst>
              </a:tr>
            </a:tbl>
          </a:graphicData>
        </a:graphic>
      </p:graphicFrame>
    </p:spTree>
    <p:extLst>
      <p:ext uri="{BB962C8B-B14F-4D97-AF65-F5344CB8AC3E}">
        <p14:creationId xmlns:p14="http://schemas.microsoft.com/office/powerpoint/2010/main" val="247619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966481" y="1828456"/>
            <a:ext cx="9628632" cy="4791005"/>
          </a:xfrm>
        </p:spPr>
        <p:txBody>
          <a:bodyPr>
            <a:normAutofit fontScale="92500"/>
          </a:bodyPr>
          <a:lstStyle/>
          <a:p>
            <a:pPr marL="0" indent="0">
              <a:buNone/>
            </a:pPr>
            <a:r>
              <a:rPr lang="en-US" sz="2800" b="0" i="0" dirty="0">
                <a:solidFill>
                  <a:schemeClr val="tx2"/>
                </a:solidFill>
                <a:effectLst/>
                <a:latin typeface="Georgia" panose="02040502050405020303" pitchFamily="18" charset="0"/>
              </a:rPr>
              <a:t>1. Economic Shift</a:t>
            </a:r>
          </a:p>
          <a:p>
            <a:pPr marL="514350" indent="-514350">
              <a:buAutoNum type="alphaLcPeriod"/>
            </a:pPr>
            <a:r>
              <a:rPr lang="en-US" sz="2800" b="0" i="0" dirty="0">
                <a:solidFill>
                  <a:schemeClr val="tx2"/>
                </a:solidFill>
                <a:effectLst/>
                <a:latin typeface="Georgia" panose="02040502050405020303" pitchFamily="18" charset="0"/>
              </a:rPr>
              <a:t>Creative Destruction</a:t>
            </a:r>
          </a:p>
          <a:p>
            <a:pPr>
              <a:buFontTx/>
              <a:buChar char="-"/>
            </a:pPr>
            <a:r>
              <a:rPr lang="en-US" sz="2800" b="0" i="0" dirty="0">
                <a:solidFill>
                  <a:schemeClr val="tx2"/>
                </a:solidFill>
                <a:effectLst/>
                <a:latin typeface="Georgia" panose="02040502050405020303" pitchFamily="18" charset="0"/>
              </a:rPr>
              <a:t>a term coined by Joseph Schumpeter, referring to a process through which something new brings about the destruction of whatever existed before…a shift from the old to the new</a:t>
            </a:r>
          </a:p>
          <a:p>
            <a:pPr>
              <a:buFontTx/>
              <a:buChar char="-"/>
            </a:pPr>
            <a:r>
              <a:rPr lang="en-US" sz="2800" b="0" i="0" dirty="0">
                <a:solidFill>
                  <a:schemeClr val="tx2"/>
                </a:solidFill>
                <a:effectLst/>
                <a:latin typeface="Georgia" panose="02040502050405020303" pitchFamily="18" charset="0"/>
              </a:rPr>
              <a:t>in his book “Capitalism, Socialism and Democracy”, Schumpeter  describes it as “the process of industrial mutation that incessantly revolutionizes the economic structure from within, incessantly destroying the old one, incessantly creating a new one” </a:t>
            </a:r>
          </a:p>
        </p:txBody>
      </p:sp>
    </p:spTree>
    <p:extLst>
      <p:ext uri="{BB962C8B-B14F-4D97-AF65-F5344CB8AC3E}">
        <p14:creationId xmlns:p14="http://schemas.microsoft.com/office/powerpoint/2010/main" val="27541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79333-8953-E6B6-B35A-58878368DD89}"/>
              </a:ext>
            </a:extLst>
          </p:cNvPr>
          <p:cNvSpPr>
            <a:spLocks noGrp="1"/>
          </p:cNvSpPr>
          <p:nvPr>
            <p:ph type="title"/>
          </p:nvPr>
        </p:nvSpPr>
        <p:spPr/>
        <p:txBody>
          <a:bodyPr>
            <a:normAutofit/>
          </a:bodyPr>
          <a:lstStyle/>
          <a:p>
            <a:r>
              <a:rPr lang="en-US" sz="5400" b="1" i="1" dirty="0"/>
              <a:t>Intellectual Revolution</a:t>
            </a:r>
            <a:endParaRPr lang="en-PH" sz="5400" b="1" i="1" dirty="0"/>
          </a:p>
        </p:txBody>
      </p:sp>
      <p:sp>
        <p:nvSpPr>
          <p:cNvPr id="3" name="Content Placeholder 2">
            <a:extLst>
              <a:ext uri="{FF2B5EF4-FFF2-40B4-BE49-F238E27FC236}">
                <a16:creationId xmlns:a16="http://schemas.microsoft.com/office/drawing/2014/main" xmlns="" id="{A74843F9-BA8B-7962-530F-BEE8D80175DD}"/>
              </a:ext>
            </a:extLst>
          </p:cNvPr>
          <p:cNvSpPr>
            <a:spLocks noGrp="1"/>
          </p:cNvSpPr>
          <p:nvPr>
            <p:ph idx="1"/>
          </p:nvPr>
        </p:nvSpPr>
        <p:spPr/>
        <p:txBody>
          <a:bodyPr>
            <a:normAutofit lnSpcReduction="10000"/>
          </a:bodyPr>
          <a:lstStyle/>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is a movement about enlightenment </a:t>
            </a:r>
          </a:p>
          <a:p>
            <a:pPr marL="342900" marR="0" lvl="0" indent="-342900">
              <a:lnSpc>
                <a:spcPct val="107000"/>
              </a:lnSpc>
              <a:spcBef>
                <a:spcPts val="0"/>
              </a:spcBef>
              <a:spcAft>
                <a:spcPts val="0"/>
              </a:spcAft>
              <a:buFont typeface="Wingdings" panose="05000000000000000000" pitchFamily="2" charset="2"/>
              <a:buChar char=""/>
            </a:pP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initiated during 17th century where people are more driven by the new discoveries in science and technology and cultural relativism resulting from the explorations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nSpc>
                <a:spcPct val="107000"/>
              </a:lnSpc>
              <a:spcBef>
                <a:spcPts val="0"/>
              </a:spcBef>
              <a:spcAft>
                <a:spcPts val="0"/>
              </a:spcAft>
              <a:buNone/>
            </a:pP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revolution of people where faith in the power of human reason should not be set aside and the great premium was actually placed on the discovery of the truths through observations of nature more willingly than just through the study of authoritative sources</a:t>
            </a:r>
            <a:endParaRPr lang="en-PH"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171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755374" y="2077278"/>
            <a:ext cx="10416209" cy="4214191"/>
          </a:xfrm>
        </p:spPr>
        <p:txBody>
          <a:bodyPr>
            <a:normAutofit/>
          </a:bodyPr>
          <a:lstStyle/>
          <a:p>
            <a:pPr>
              <a:buFontTx/>
              <a:buChar char="-"/>
            </a:pPr>
            <a:r>
              <a:rPr lang="en-US" sz="2800" b="0" i="0" dirty="0">
                <a:solidFill>
                  <a:schemeClr val="tx2"/>
                </a:solidFill>
                <a:effectLst/>
                <a:latin typeface="Georgia" panose="02040502050405020303" pitchFamily="18" charset="0"/>
              </a:rPr>
              <a:t>initially, the business sectors during the time of industrial revolution was governed by the concept of mass production…increasing the labor force…an asset-based means of production</a:t>
            </a:r>
          </a:p>
          <a:p>
            <a:pPr>
              <a:buFontTx/>
              <a:buChar char="-"/>
            </a:pPr>
            <a:r>
              <a:rPr lang="en-US" sz="2800" b="0" i="0" dirty="0">
                <a:solidFill>
                  <a:schemeClr val="tx2"/>
                </a:solidFill>
                <a:effectLst/>
                <a:latin typeface="Georgia" panose="02040502050405020303" pitchFamily="18" charset="0"/>
              </a:rPr>
              <a:t>now, more and more businesses are leveraging on digital technology for a competitive advantage… becoming automated…an information-based means of production</a:t>
            </a:r>
            <a:endParaRPr lang="en-US" sz="2800" b="0" dirty="0">
              <a:solidFill>
                <a:srgbClr val="1A1A1A"/>
              </a:solidFill>
              <a:effectLst/>
              <a:latin typeface="Georgia" panose="02040502050405020303" pitchFamily="18" charset="0"/>
            </a:endParaRPr>
          </a:p>
        </p:txBody>
      </p:sp>
    </p:spTree>
    <p:extLst>
      <p:ext uri="{BB962C8B-B14F-4D97-AF65-F5344CB8AC3E}">
        <p14:creationId xmlns:p14="http://schemas.microsoft.com/office/powerpoint/2010/main" val="361645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755374" y="2077278"/>
            <a:ext cx="10416209" cy="4214191"/>
          </a:xfrm>
        </p:spPr>
        <p:txBody>
          <a:bodyPr>
            <a:normAutofit/>
          </a:bodyPr>
          <a:lstStyle/>
          <a:p>
            <a:pPr marL="0" indent="0">
              <a:buNone/>
            </a:pPr>
            <a:r>
              <a:rPr lang="en-US" sz="2800" i="0" dirty="0">
                <a:solidFill>
                  <a:schemeClr val="tx2"/>
                </a:solidFill>
                <a:effectLst/>
                <a:latin typeface="Georgia" panose="02040502050405020303" pitchFamily="18" charset="0"/>
              </a:rPr>
              <a:t>b. Knowledge Industries</a:t>
            </a:r>
          </a:p>
          <a:p>
            <a:pPr>
              <a:buFontTx/>
              <a:buChar char="-"/>
            </a:pPr>
            <a:r>
              <a:rPr lang="en-US" sz="2800" i="0" dirty="0">
                <a:solidFill>
                  <a:schemeClr val="tx2"/>
                </a:solidFill>
                <a:effectLst/>
                <a:latin typeface="Georgia" panose="02040502050405020303" pitchFamily="18" charset="0"/>
              </a:rPr>
              <a:t>industries that are intensive in their input of technology such as telecommunications, software development, medical equipment and pharmaceutical research, and business innovators, to name a few.</a:t>
            </a:r>
          </a:p>
          <a:p>
            <a:pPr>
              <a:buFontTx/>
              <a:buChar char="-"/>
            </a:pPr>
            <a:r>
              <a:rPr lang="en-US" sz="2800" i="0" dirty="0">
                <a:solidFill>
                  <a:schemeClr val="tx2"/>
                </a:solidFill>
                <a:effectLst/>
                <a:latin typeface="Georgia" panose="02040502050405020303" pitchFamily="18" charset="0"/>
              </a:rPr>
              <a:t> their competitive advantage comes from innovative and creative people thus establish their business in areas more suited for information work</a:t>
            </a:r>
            <a:endParaRPr lang="en-US" sz="2800" dirty="0">
              <a:solidFill>
                <a:srgbClr val="1A1A1A"/>
              </a:solidFill>
              <a:effectLst/>
              <a:latin typeface="Georgia" panose="02040502050405020303" pitchFamily="18" charset="0"/>
            </a:endParaRPr>
          </a:p>
        </p:txBody>
      </p:sp>
    </p:spTree>
    <p:extLst>
      <p:ext uri="{BB962C8B-B14F-4D97-AF65-F5344CB8AC3E}">
        <p14:creationId xmlns:p14="http://schemas.microsoft.com/office/powerpoint/2010/main" val="7645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755374" y="2077278"/>
            <a:ext cx="10416209" cy="4214191"/>
          </a:xfrm>
        </p:spPr>
        <p:txBody>
          <a:bodyPr>
            <a:normAutofit lnSpcReduction="10000"/>
          </a:bodyPr>
          <a:lstStyle/>
          <a:p>
            <a:pPr marL="0" indent="0">
              <a:buNone/>
            </a:pPr>
            <a:r>
              <a:rPr lang="en-US" sz="2800" i="0" dirty="0">
                <a:solidFill>
                  <a:schemeClr val="tx2"/>
                </a:solidFill>
                <a:effectLst/>
                <a:latin typeface="Georgia" panose="02040502050405020303" pitchFamily="18" charset="0"/>
              </a:rPr>
              <a:t>2. Employment Shift</a:t>
            </a:r>
          </a:p>
          <a:p>
            <a:pPr>
              <a:buFontTx/>
              <a:buChar char="-"/>
            </a:pPr>
            <a:r>
              <a:rPr lang="en-US" sz="2800" i="0" dirty="0">
                <a:solidFill>
                  <a:schemeClr val="tx2"/>
                </a:solidFill>
                <a:effectLst/>
                <a:latin typeface="Georgia" panose="02040502050405020303" pitchFamily="18" charset="0"/>
              </a:rPr>
              <a:t>manual labor force is decreasing as jobs start to require knowledge and creativity in the light of advance digital technology</a:t>
            </a:r>
          </a:p>
          <a:p>
            <a:pPr marL="0" indent="0">
              <a:buNone/>
            </a:pPr>
            <a:r>
              <a:rPr lang="en-US" sz="2800" dirty="0">
                <a:solidFill>
                  <a:schemeClr val="tx2"/>
                </a:solidFill>
                <a:latin typeface="Georgia" panose="02040502050405020303" pitchFamily="18" charset="0"/>
              </a:rPr>
              <a:t>3. Education Shift</a:t>
            </a:r>
          </a:p>
          <a:p>
            <a:pPr marL="0" indent="0">
              <a:buNone/>
            </a:pPr>
            <a:r>
              <a:rPr lang="en-US" sz="2800" dirty="0">
                <a:solidFill>
                  <a:schemeClr val="tx2"/>
                </a:solidFill>
                <a:latin typeface="Georgia" panose="02040502050405020303" pitchFamily="18" charset="0"/>
              </a:rPr>
              <a:t>- shifting teaching methods, techniques, and contents to concentrate more on critical reasoning skills to be able to take tons of information and synthesize it better- graduates become more competitive in the field of information</a:t>
            </a:r>
          </a:p>
        </p:txBody>
      </p:sp>
    </p:spTree>
    <p:extLst>
      <p:ext uri="{BB962C8B-B14F-4D97-AF65-F5344CB8AC3E}">
        <p14:creationId xmlns:p14="http://schemas.microsoft.com/office/powerpoint/2010/main" val="15835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755374" y="2077278"/>
            <a:ext cx="10416209" cy="4214191"/>
          </a:xfrm>
        </p:spPr>
        <p:txBody>
          <a:bodyPr>
            <a:normAutofit fontScale="92500" lnSpcReduction="20000"/>
          </a:bodyPr>
          <a:lstStyle/>
          <a:p>
            <a:pPr marL="0" indent="0">
              <a:buNone/>
            </a:pPr>
            <a:r>
              <a:rPr lang="en-US" sz="2800" i="0" dirty="0">
                <a:solidFill>
                  <a:schemeClr val="tx2"/>
                </a:solidFill>
                <a:effectLst/>
                <a:latin typeface="Georgia" panose="02040502050405020303" pitchFamily="18" charset="0"/>
              </a:rPr>
              <a:t>4. Political Shift</a:t>
            </a:r>
          </a:p>
          <a:p>
            <a:pPr>
              <a:buFontTx/>
              <a:buChar char="-"/>
            </a:pPr>
            <a:r>
              <a:rPr lang="en-US" sz="2800" i="0" dirty="0">
                <a:solidFill>
                  <a:schemeClr val="tx2"/>
                </a:solidFill>
                <a:effectLst/>
                <a:latin typeface="Georgia" panose="02040502050405020303" pitchFamily="18" charset="0"/>
              </a:rPr>
              <a:t>transform the manner in which governments</a:t>
            </a:r>
          </a:p>
          <a:p>
            <a:pPr>
              <a:buFont typeface="Wingdings" panose="05000000000000000000" pitchFamily="2" charset="2"/>
              <a:buChar char="v"/>
            </a:pPr>
            <a:r>
              <a:rPr lang="en-US" sz="2800" i="0" dirty="0">
                <a:solidFill>
                  <a:schemeClr val="tx2"/>
                </a:solidFill>
                <a:effectLst/>
                <a:latin typeface="Georgia" panose="02040502050405020303" pitchFamily="18" charset="0"/>
              </a:rPr>
              <a:t>interact and provide services to the citizens</a:t>
            </a:r>
          </a:p>
          <a:p>
            <a:pPr>
              <a:buFont typeface="Wingdings" panose="05000000000000000000" pitchFamily="2" charset="2"/>
              <a:buChar char="v"/>
            </a:pPr>
            <a:r>
              <a:rPr lang="en-US" sz="2800" i="0" dirty="0">
                <a:solidFill>
                  <a:schemeClr val="tx2"/>
                </a:solidFill>
                <a:effectLst/>
                <a:latin typeface="Georgia" panose="02040502050405020303" pitchFamily="18" charset="0"/>
              </a:rPr>
              <a:t>manage government supply chains</a:t>
            </a:r>
          </a:p>
          <a:p>
            <a:pPr>
              <a:buFont typeface="Wingdings" panose="05000000000000000000" pitchFamily="2" charset="2"/>
              <a:buChar char="v"/>
            </a:pPr>
            <a:r>
              <a:rPr lang="en-US" sz="2800" i="0" dirty="0">
                <a:solidFill>
                  <a:schemeClr val="tx2"/>
                </a:solidFill>
                <a:effectLst/>
                <a:latin typeface="Georgia" panose="02040502050405020303" pitchFamily="18" charset="0"/>
              </a:rPr>
              <a:t>conduct internal government processes</a:t>
            </a:r>
          </a:p>
          <a:p>
            <a:pPr>
              <a:buFont typeface="Wingdings" panose="05000000000000000000" pitchFamily="2" charset="2"/>
              <a:buChar char="v"/>
            </a:pPr>
            <a:r>
              <a:rPr lang="en-US" sz="2800" i="0" dirty="0">
                <a:solidFill>
                  <a:schemeClr val="tx2"/>
                </a:solidFill>
                <a:effectLst/>
                <a:latin typeface="Georgia" panose="02040502050405020303" pitchFamily="18" charset="0"/>
              </a:rPr>
              <a:t>control the content and flow of information in society</a:t>
            </a:r>
          </a:p>
          <a:p>
            <a:pPr marL="0" indent="0">
              <a:buNone/>
            </a:pPr>
            <a:r>
              <a:rPr lang="en-US" sz="2800" i="0" dirty="0">
                <a:solidFill>
                  <a:schemeClr val="tx2"/>
                </a:solidFill>
                <a:effectLst/>
                <a:latin typeface="Georgia" panose="02040502050405020303" pitchFamily="18" charset="0"/>
              </a:rPr>
              <a:t>- decentralization of function from exclusive sovereignty state to supranational governments (governments made up of different sovereign states) and intergovernmental organizations</a:t>
            </a:r>
            <a:endParaRPr lang="en-US" sz="2800" dirty="0">
              <a:solidFill>
                <a:schemeClr val="tx2"/>
              </a:solidFill>
              <a:latin typeface="Georgia" panose="02040502050405020303" pitchFamily="18" charset="0"/>
            </a:endParaRPr>
          </a:p>
        </p:txBody>
      </p:sp>
    </p:spTree>
    <p:extLst>
      <p:ext uri="{BB962C8B-B14F-4D97-AF65-F5344CB8AC3E}">
        <p14:creationId xmlns:p14="http://schemas.microsoft.com/office/powerpoint/2010/main" val="23004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Information/Digital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755374" y="2077278"/>
            <a:ext cx="10416209" cy="4214191"/>
          </a:xfrm>
        </p:spPr>
        <p:txBody>
          <a:bodyPr>
            <a:normAutofit/>
          </a:bodyPr>
          <a:lstStyle/>
          <a:p>
            <a:pPr marL="0" indent="0">
              <a:buNone/>
            </a:pPr>
            <a:r>
              <a:rPr lang="en-US" sz="2800" dirty="0">
                <a:solidFill>
                  <a:schemeClr val="tx2"/>
                </a:solidFill>
                <a:latin typeface="Georgia" panose="02040502050405020303" pitchFamily="18" charset="0"/>
              </a:rPr>
              <a:t>5</a:t>
            </a:r>
            <a:r>
              <a:rPr lang="en-US" sz="2800" i="0" dirty="0">
                <a:solidFill>
                  <a:schemeClr val="tx2"/>
                </a:solidFill>
                <a:effectLst/>
                <a:latin typeface="Georgia" panose="02040502050405020303" pitchFamily="18" charset="0"/>
              </a:rPr>
              <a:t>. </a:t>
            </a:r>
            <a:r>
              <a:rPr lang="en-US" sz="2800" dirty="0">
                <a:solidFill>
                  <a:schemeClr val="tx2"/>
                </a:solidFill>
                <a:latin typeface="Georgia" panose="02040502050405020303" pitchFamily="18" charset="0"/>
              </a:rPr>
              <a:t>Moral or Ethical</a:t>
            </a:r>
            <a:r>
              <a:rPr lang="en-US" sz="2800" i="0" dirty="0">
                <a:solidFill>
                  <a:schemeClr val="tx2"/>
                </a:solidFill>
                <a:effectLst/>
                <a:latin typeface="Georgia" panose="02040502050405020303" pitchFamily="18" charset="0"/>
              </a:rPr>
              <a:t> Shift</a:t>
            </a:r>
          </a:p>
          <a:p>
            <a:pPr>
              <a:buFontTx/>
              <a:buChar char="-"/>
            </a:pPr>
            <a:r>
              <a:rPr lang="en-US" sz="2800" i="0" dirty="0">
                <a:solidFill>
                  <a:schemeClr val="tx2"/>
                </a:solidFill>
                <a:effectLst/>
                <a:latin typeface="Georgia" panose="02040502050405020303" pitchFamily="18" charset="0"/>
              </a:rPr>
              <a:t>lead to psychological and physical issues</a:t>
            </a:r>
          </a:p>
          <a:p>
            <a:pPr>
              <a:buFontTx/>
              <a:buChar char="-"/>
            </a:pPr>
            <a:r>
              <a:rPr lang="en-US" sz="2800" i="0" dirty="0">
                <a:solidFill>
                  <a:schemeClr val="tx2"/>
                </a:solidFill>
                <a:effectLst/>
                <a:latin typeface="Georgia" panose="02040502050405020303" pitchFamily="18" charset="0"/>
              </a:rPr>
              <a:t>contribute to more serious health conditions</a:t>
            </a:r>
          </a:p>
          <a:p>
            <a:pPr>
              <a:buFontTx/>
              <a:buChar char="-"/>
            </a:pPr>
            <a:r>
              <a:rPr lang="en-US" sz="2800" i="0" dirty="0">
                <a:solidFill>
                  <a:schemeClr val="tx2"/>
                </a:solidFill>
                <a:effectLst/>
                <a:latin typeface="Georgia" panose="02040502050405020303" pitchFamily="18" charset="0"/>
              </a:rPr>
              <a:t>have a more significant impact on developing children and teenagers</a:t>
            </a:r>
            <a:endParaRPr lang="en-US" sz="2800" dirty="0">
              <a:solidFill>
                <a:schemeClr val="tx2"/>
              </a:solidFill>
              <a:latin typeface="Georgia" panose="02040502050405020303" pitchFamily="18" charset="0"/>
            </a:endParaRPr>
          </a:p>
        </p:txBody>
      </p:sp>
    </p:spTree>
    <p:extLst>
      <p:ext uri="{BB962C8B-B14F-4D97-AF65-F5344CB8AC3E}">
        <p14:creationId xmlns:p14="http://schemas.microsoft.com/office/powerpoint/2010/main" val="238383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67718-5FB7-C1CC-9870-B2ADA313746A}"/>
              </a:ext>
            </a:extLst>
          </p:cNvPr>
          <p:cNvSpPr>
            <a:spLocks noGrp="1"/>
          </p:cNvSpPr>
          <p:nvPr>
            <p:ph type="title"/>
          </p:nvPr>
        </p:nvSpPr>
        <p:spPr/>
        <p:txBody>
          <a:bodyPr>
            <a:normAutofit/>
          </a:bodyPr>
          <a:lstStyle/>
          <a:p>
            <a:r>
              <a:rPr lang="en-US" sz="3600" b="1" dirty="0"/>
              <a:t>Activity No. 3 </a:t>
            </a:r>
            <a:r>
              <a:rPr lang="en-US" sz="3200" b="1" dirty="0"/>
              <a:t>- </a:t>
            </a:r>
            <a:r>
              <a:rPr lang="en-US" sz="3200" b="1" i="1" dirty="0"/>
              <a:t>Standing on the Shoulders of Giants</a:t>
            </a:r>
            <a:endParaRPr lang="en-PH" sz="3200" b="1" i="1" dirty="0"/>
          </a:p>
        </p:txBody>
      </p:sp>
      <p:sp>
        <p:nvSpPr>
          <p:cNvPr id="3" name="Content Placeholder 2">
            <a:extLst>
              <a:ext uri="{FF2B5EF4-FFF2-40B4-BE49-F238E27FC236}">
                <a16:creationId xmlns:a16="http://schemas.microsoft.com/office/drawing/2014/main" xmlns="" id="{C8D05E8B-E444-2DB4-23C1-BB89025F5357}"/>
              </a:ext>
            </a:extLst>
          </p:cNvPr>
          <p:cNvSpPr>
            <a:spLocks noGrp="1"/>
          </p:cNvSpPr>
          <p:nvPr>
            <p:ph idx="1"/>
          </p:nvPr>
        </p:nvSpPr>
        <p:spPr>
          <a:xfrm>
            <a:off x="646043" y="1977887"/>
            <a:ext cx="10262749" cy="4199075"/>
          </a:xfrm>
        </p:spPr>
        <p:txBody>
          <a:bodyPr>
            <a:normAutofit fontScale="92500" lnSpcReduction="10000"/>
          </a:bodyPr>
          <a:lstStyle/>
          <a:p>
            <a:pPr marL="0" indent="0">
              <a:buNone/>
            </a:pPr>
            <a:r>
              <a:rPr lang="en-US" dirty="0"/>
              <a:t>Instructions:</a:t>
            </a:r>
            <a:br>
              <a:rPr lang="en-US" dirty="0"/>
            </a:br>
            <a:r>
              <a:rPr lang="en-US" dirty="0"/>
              <a:t>You will be assigned to a group, these are ancient </a:t>
            </a:r>
            <a:r>
              <a:rPr lang="en-US" dirty="0" smtClean="0"/>
              <a:t>times </a:t>
            </a:r>
            <a:r>
              <a:rPr lang="en-US" dirty="0"/>
              <a:t>(Group 1), </a:t>
            </a:r>
            <a:r>
              <a:rPr lang="en-US" dirty="0" smtClean="0"/>
              <a:t>middle </a:t>
            </a:r>
            <a:r>
              <a:rPr lang="en-US" dirty="0"/>
              <a:t>ages (Group 2), </a:t>
            </a:r>
            <a:r>
              <a:rPr lang="en-US" dirty="0" smtClean="0"/>
              <a:t>modern/information ages </a:t>
            </a:r>
            <a:r>
              <a:rPr lang="en-US" dirty="0"/>
              <a:t>(Group 3) and anytime in the Philippines (Group 4). The following are what you are going to do after you know your group. </a:t>
            </a:r>
          </a:p>
          <a:p>
            <a:pPr marL="0" indent="0">
              <a:buNone/>
            </a:pPr>
            <a:r>
              <a:rPr lang="en-US" dirty="0"/>
              <a:t>Choose one major achievement of S&amp;T in the group you belong. Take note that NO MEMBER SHOULD PICK THE SAME ACHIEVEMENT (the achievement could be an invention, method introduce, discovery and anything under the sun that has something to do with science and technology), and that the achievements must come from different fields. Show a picture and write about the following: </a:t>
            </a:r>
          </a:p>
          <a:p>
            <a:pPr marL="0" indent="0">
              <a:buNone/>
            </a:pPr>
            <a:r>
              <a:rPr lang="en-US" dirty="0"/>
              <a:t>1. what is that achievement; </a:t>
            </a:r>
          </a:p>
          <a:p>
            <a:pPr marL="0" indent="0">
              <a:buNone/>
            </a:pPr>
            <a:r>
              <a:rPr lang="en-US" dirty="0"/>
              <a:t>2. how it works; and </a:t>
            </a:r>
          </a:p>
          <a:p>
            <a:pPr marL="0" indent="0">
              <a:buNone/>
            </a:pPr>
            <a:r>
              <a:rPr lang="en-US" dirty="0"/>
              <a:t>3. what pushed it to be invented or achieved (historical antecedent).</a:t>
            </a:r>
            <a:endParaRPr lang="en-PH" dirty="0"/>
          </a:p>
        </p:txBody>
      </p:sp>
    </p:spTree>
    <p:extLst>
      <p:ext uri="{BB962C8B-B14F-4D97-AF65-F5344CB8AC3E}">
        <p14:creationId xmlns:p14="http://schemas.microsoft.com/office/powerpoint/2010/main" val="135388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a:extLst>
              <a:ext uri="{FF2B5EF4-FFF2-40B4-BE49-F238E27FC236}">
                <a16:creationId xmlns:a16="http://schemas.microsoft.com/office/drawing/2014/main" xmlns="" id="{62AB8EE0-DEF8-EFF1-7BF2-302349C29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 y="129209"/>
            <a:ext cx="11589026" cy="6450496"/>
          </a:xfrm>
          <a:prstGeom prst="rect">
            <a:avLst/>
          </a:prstGeom>
        </p:spPr>
      </p:pic>
    </p:spTree>
    <p:extLst>
      <p:ext uri="{BB962C8B-B14F-4D97-AF65-F5344CB8AC3E}">
        <p14:creationId xmlns:p14="http://schemas.microsoft.com/office/powerpoint/2010/main" val="101559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C67718-5FB7-C1CC-9870-B2ADA313746A}"/>
              </a:ext>
            </a:extLst>
          </p:cNvPr>
          <p:cNvSpPr>
            <a:spLocks noGrp="1"/>
          </p:cNvSpPr>
          <p:nvPr>
            <p:ph type="title"/>
          </p:nvPr>
        </p:nvSpPr>
        <p:spPr/>
        <p:txBody>
          <a:bodyPr>
            <a:normAutofit/>
          </a:bodyPr>
          <a:lstStyle/>
          <a:p>
            <a:r>
              <a:rPr lang="en-US" sz="5400" dirty="0"/>
              <a:t>Reflection Paper No. 3 </a:t>
            </a:r>
            <a:endParaRPr lang="en-PH" sz="5400" dirty="0"/>
          </a:p>
        </p:txBody>
      </p:sp>
      <p:pic>
        <p:nvPicPr>
          <p:cNvPr id="5" name="Picture 4" descr="A picture containing text, vector graphics&#10;&#10;Description automatically generated">
            <a:extLst>
              <a:ext uri="{FF2B5EF4-FFF2-40B4-BE49-F238E27FC236}">
                <a16:creationId xmlns:a16="http://schemas.microsoft.com/office/drawing/2014/main" xmlns="" id="{26A636DE-9331-389F-49EC-2853B3D930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461" y="1430242"/>
            <a:ext cx="8497955" cy="5467515"/>
          </a:xfrm>
          <a:prstGeom prst="rect">
            <a:avLst/>
          </a:prstGeom>
        </p:spPr>
      </p:pic>
      <p:sp>
        <p:nvSpPr>
          <p:cNvPr id="3" name="Content Placeholder 2">
            <a:extLst>
              <a:ext uri="{FF2B5EF4-FFF2-40B4-BE49-F238E27FC236}">
                <a16:creationId xmlns:a16="http://schemas.microsoft.com/office/drawing/2014/main" xmlns="" id="{C8D05E8B-E444-2DB4-23C1-BB89025F5357}"/>
              </a:ext>
            </a:extLst>
          </p:cNvPr>
          <p:cNvSpPr>
            <a:spLocks noGrp="1"/>
          </p:cNvSpPr>
          <p:nvPr>
            <p:ph idx="1"/>
          </p:nvPr>
        </p:nvSpPr>
        <p:spPr>
          <a:xfrm>
            <a:off x="2435160" y="2092187"/>
            <a:ext cx="3915943" cy="2718352"/>
          </a:xfrm>
        </p:spPr>
        <p:txBody>
          <a:bodyPr>
            <a:normAutofit lnSpcReduction="10000"/>
          </a:bodyPr>
          <a:lstStyle/>
          <a:p>
            <a:pPr marL="0" indent="0">
              <a:buNone/>
            </a:pPr>
            <a:r>
              <a:rPr lang="en-US" sz="2400" dirty="0"/>
              <a:t>Write your reflection on this question:</a:t>
            </a:r>
          </a:p>
          <a:p>
            <a:pPr marL="0" indent="0" algn="ctr">
              <a:buNone/>
            </a:pPr>
            <a:r>
              <a:rPr lang="en-US" sz="2400" dirty="0"/>
              <a:t> “</a:t>
            </a:r>
            <a:r>
              <a:rPr lang="en-US" sz="2400" b="1" dirty="0"/>
              <a:t>How important or significant are the contributions of the revolutions to the evolution of science?”</a:t>
            </a:r>
            <a:endParaRPr lang="en-PH" sz="2400" b="1" dirty="0"/>
          </a:p>
        </p:txBody>
      </p:sp>
    </p:spTree>
    <p:extLst>
      <p:ext uri="{BB962C8B-B14F-4D97-AF65-F5344CB8AC3E}">
        <p14:creationId xmlns:p14="http://schemas.microsoft.com/office/powerpoint/2010/main" val="83303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in on Funny">
            <a:extLst>
              <a:ext uri="{FF2B5EF4-FFF2-40B4-BE49-F238E27FC236}">
                <a16:creationId xmlns:a16="http://schemas.microsoft.com/office/drawing/2014/main" xmlns="" id="{E0B40409-D57D-C391-565C-657C59C35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538" y="503168"/>
            <a:ext cx="6241775" cy="5851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55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79333-8953-E6B6-B35A-58878368DD89}"/>
              </a:ext>
            </a:extLst>
          </p:cNvPr>
          <p:cNvSpPr>
            <a:spLocks noGrp="1"/>
          </p:cNvSpPr>
          <p:nvPr>
            <p:ph type="title"/>
          </p:nvPr>
        </p:nvSpPr>
        <p:spPr/>
        <p:txBody>
          <a:bodyPr>
            <a:normAutofit/>
          </a:bodyPr>
          <a:lstStyle/>
          <a:p>
            <a:r>
              <a:rPr lang="en-US" sz="5400" b="1" i="1" dirty="0"/>
              <a:t>Intellectual Revolution</a:t>
            </a:r>
            <a:endParaRPr lang="en-PH" sz="5400" b="1" i="1" dirty="0"/>
          </a:p>
        </p:txBody>
      </p:sp>
      <p:sp>
        <p:nvSpPr>
          <p:cNvPr id="3" name="Content Placeholder 2">
            <a:extLst>
              <a:ext uri="{FF2B5EF4-FFF2-40B4-BE49-F238E27FC236}">
                <a16:creationId xmlns:a16="http://schemas.microsoft.com/office/drawing/2014/main" xmlns="" id="{A74843F9-BA8B-7962-530F-BEE8D80175DD}"/>
              </a:ext>
            </a:extLst>
          </p:cNvPr>
          <p:cNvSpPr>
            <a:spLocks noGrp="1"/>
          </p:cNvSpPr>
          <p:nvPr>
            <p:ph idx="1"/>
          </p:nvPr>
        </p:nvSpPr>
        <p:spPr/>
        <p:txBody>
          <a:bodyPr>
            <a:normAutofit/>
          </a:bodyPr>
          <a:lstStyle/>
          <a:p>
            <a:pPr marL="342900" marR="0" lvl="0" indent="-342900">
              <a:lnSpc>
                <a:spcPct val="107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where the scientific experiments and philosophical writing became “in” or trendy. </a:t>
            </a:r>
          </a:p>
          <a:p>
            <a:pPr marL="0" marR="0" lvl="0" indent="0">
              <a:lnSpc>
                <a:spcPct val="107000"/>
              </a:lnSpc>
              <a:spcBef>
                <a:spcPts val="0"/>
              </a:spcBef>
              <a:spcAft>
                <a:spcPts val="0"/>
              </a:spcAft>
              <a:buNone/>
            </a:pPr>
            <a:endParaRPr lang="en-PH"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an era marked by questioning of traditional dogmas / values</a:t>
            </a:r>
          </a:p>
          <a:p>
            <a:pPr marL="0" marR="0" lvl="0" indent="0">
              <a:lnSpc>
                <a:spcPct val="107000"/>
              </a:lnSpc>
              <a:spcBef>
                <a:spcPts val="0"/>
              </a:spcBef>
              <a:spcAft>
                <a:spcPts val="0"/>
              </a:spcAft>
              <a:buNone/>
            </a:pPr>
            <a:endParaRPr lang="en-PH"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emphasizes the idea of universal human progress, the most pragmatic systems in science as well as free use of reason, logic, and critical thinking</a:t>
            </a:r>
            <a:endParaRPr lang="en-PH"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612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C79333-8953-E6B6-B35A-58878368DD89}"/>
              </a:ext>
            </a:extLst>
          </p:cNvPr>
          <p:cNvSpPr>
            <a:spLocks noGrp="1"/>
          </p:cNvSpPr>
          <p:nvPr>
            <p:ph type="title"/>
          </p:nvPr>
        </p:nvSpPr>
        <p:spPr/>
        <p:txBody>
          <a:bodyPr>
            <a:normAutofit/>
          </a:bodyPr>
          <a:lstStyle/>
          <a:p>
            <a:r>
              <a:rPr lang="en-US" sz="4000" b="1" i="1" dirty="0"/>
              <a:t>Definition of </a:t>
            </a:r>
            <a:r>
              <a:rPr lang="en-US" sz="5400" b="1" i="1" dirty="0"/>
              <a:t>Intellectual Revolution</a:t>
            </a:r>
            <a:endParaRPr lang="en-PH" sz="5400" b="1" i="1" dirty="0"/>
          </a:p>
        </p:txBody>
      </p:sp>
      <p:sp>
        <p:nvSpPr>
          <p:cNvPr id="3" name="Content Placeholder 2">
            <a:extLst>
              <a:ext uri="{FF2B5EF4-FFF2-40B4-BE49-F238E27FC236}">
                <a16:creationId xmlns:a16="http://schemas.microsoft.com/office/drawing/2014/main" xmlns="" id="{A74843F9-BA8B-7962-530F-BEE8D80175DD}"/>
              </a:ext>
            </a:extLst>
          </p:cNvPr>
          <p:cNvSpPr>
            <a:spLocks noGrp="1"/>
          </p:cNvSpPr>
          <p:nvPr>
            <p:ph idx="1"/>
          </p:nvPr>
        </p:nvSpPr>
        <p:spPr/>
        <p:txBody>
          <a:bodyPr>
            <a:normAutofit lnSpcReduction="10000"/>
          </a:bodyPr>
          <a:lstStyle/>
          <a:p>
            <a:r>
              <a:rPr lang="en-US" dirty="0"/>
              <a:t>Greek speculation about the "nature" in the period before Socrates (roughly 600 to 400 BCE)</a:t>
            </a:r>
          </a:p>
          <a:p>
            <a:r>
              <a:rPr lang="en-US" dirty="0"/>
              <a:t>Hence, the alternative, technical terms are “pre Socratic” or "non-theological" or "first philosophy“</a:t>
            </a:r>
          </a:p>
          <a:p>
            <a:endParaRPr lang="en-US" dirty="0"/>
          </a:p>
          <a:p>
            <a:pPr marL="0" indent="0">
              <a:buNone/>
            </a:pPr>
            <a:r>
              <a:rPr lang="en-US" dirty="0"/>
              <a:t>Three Characteristics of this Philosophy:</a:t>
            </a:r>
          </a:p>
          <a:p>
            <a:pPr marL="457200" indent="-457200">
              <a:buAutoNum type="arabicPeriod"/>
            </a:pPr>
            <a:r>
              <a:rPr lang="en-US" dirty="0"/>
              <a:t>The world is a natural whole</a:t>
            </a:r>
          </a:p>
          <a:p>
            <a:pPr marL="457200" indent="-457200">
              <a:buAutoNum type="arabicPeriod"/>
            </a:pPr>
            <a:r>
              <a:rPr lang="en-US" dirty="0"/>
              <a:t>There is natural order</a:t>
            </a:r>
          </a:p>
          <a:p>
            <a:pPr marL="457200" indent="-457200">
              <a:buAutoNum type="arabicPeriod"/>
            </a:pPr>
            <a:r>
              <a:rPr lang="en-US" dirty="0"/>
              <a:t>Humans can ‘discover’ those laws</a:t>
            </a:r>
            <a:endParaRPr lang="en-PH" dirty="0"/>
          </a:p>
        </p:txBody>
      </p:sp>
    </p:spTree>
    <p:extLst>
      <p:ext uri="{BB962C8B-B14F-4D97-AF65-F5344CB8AC3E}">
        <p14:creationId xmlns:p14="http://schemas.microsoft.com/office/powerpoint/2010/main" val="354065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Copernican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4701209" y="2190749"/>
            <a:ext cx="6207583" cy="3986213"/>
          </a:xfrm>
        </p:spPr>
        <p:txBody>
          <a:bodyPr>
            <a:normAutofit/>
          </a:bodyPr>
          <a:lstStyle/>
          <a:p>
            <a:r>
              <a:rPr lang="en-US" b="0" i="0" dirty="0">
                <a:solidFill>
                  <a:srgbClr val="1A1A1A"/>
                </a:solidFill>
                <a:effectLst/>
                <a:latin typeface="Georgia" panose="02040502050405020303" pitchFamily="18" charset="0"/>
              </a:rPr>
              <a:t>articulated by the Polish astronomer </a:t>
            </a:r>
            <a:r>
              <a:rPr lang="en-US" b="0" i="0" u="sng" dirty="0">
                <a:solidFill>
                  <a:srgbClr val="1A1A1A"/>
                </a:solidFill>
                <a:effectLst/>
                <a:latin typeface="Georgia" panose="02040502050405020303" pitchFamily="18" charset="0"/>
              </a:rPr>
              <a:t>Nicolaus Copernicus</a:t>
            </a:r>
            <a:r>
              <a:rPr lang="en-US" b="0" i="0" dirty="0">
                <a:solidFill>
                  <a:srgbClr val="1A1A1A"/>
                </a:solidFill>
                <a:effectLst/>
                <a:latin typeface="Georgia" panose="02040502050405020303" pitchFamily="18" charset="0"/>
              </a:rPr>
              <a:t> in the 16th century</a:t>
            </a:r>
          </a:p>
          <a:p>
            <a:pPr marL="0" indent="0">
              <a:buNone/>
            </a:pPr>
            <a:r>
              <a:rPr lang="en-PH" sz="1800" dirty="0">
                <a:solidFill>
                  <a:srgbClr val="1A1A1A"/>
                </a:solidFill>
                <a:effectLst/>
                <a:latin typeface="Georgia" panose="02040502050405020303" pitchFamily="18" charset="0"/>
                <a:ea typeface="Calibri" panose="020F0502020204030204" pitchFamily="34" charset="0"/>
                <a:cs typeface="Times New Roman" panose="02020603050405020304" pitchFamily="18" charset="0"/>
              </a:rPr>
              <a:t>	</a:t>
            </a:r>
            <a:r>
              <a:rPr lang="en-PH" sz="2000" dirty="0">
                <a:solidFill>
                  <a:srgbClr val="1A1A1A"/>
                </a:solidFill>
                <a:effectLst/>
                <a:latin typeface="Georgia" panose="02040502050405020303" pitchFamily="18" charset="0"/>
                <a:ea typeface="Calibri" panose="020F0502020204030204" pitchFamily="34" charset="0"/>
                <a:cs typeface="Times New Roman" panose="02020603050405020304" pitchFamily="18" charset="0"/>
              </a:rPr>
              <a:t>was a Renaissance polymath, active as a 	mathematician, astronomer, and Catholic 	canon </a:t>
            </a:r>
            <a:endParaRPr lang="en-US" b="0" i="0" dirty="0">
              <a:solidFill>
                <a:srgbClr val="1A1A1A"/>
              </a:solidFill>
              <a:effectLst/>
              <a:latin typeface="Georgia" panose="02040502050405020303" pitchFamily="18" charset="0"/>
            </a:endParaRPr>
          </a:p>
          <a:p>
            <a:r>
              <a:rPr lang="en-US" b="0" i="0" dirty="0">
                <a:solidFill>
                  <a:srgbClr val="1A1A1A"/>
                </a:solidFill>
                <a:effectLst/>
                <a:latin typeface="Georgia" panose="02040502050405020303" pitchFamily="18" charset="0"/>
              </a:rPr>
              <a:t>It is a shift in the field of </a:t>
            </a:r>
            <a:r>
              <a:rPr lang="en-US" b="0" i="0" u="none" strike="noStrike" dirty="0">
                <a:solidFill>
                  <a:srgbClr val="14599D"/>
                </a:solidFill>
                <a:effectLst/>
                <a:latin typeface="Georgia" panose="02040502050405020303" pitchFamily="18" charset="0"/>
                <a:hlinkClick r:id="rId2"/>
              </a:rPr>
              <a:t>astronomy</a:t>
            </a:r>
            <a:r>
              <a:rPr lang="en-US" b="0" i="0" dirty="0">
                <a:solidFill>
                  <a:srgbClr val="1A1A1A"/>
                </a:solidFill>
                <a:effectLst/>
                <a:latin typeface="Georgia" panose="02040502050405020303" pitchFamily="18" charset="0"/>
              </a:rPr>
              <a:t> from a </a:t>
            </a:r>
            <a:r>
              <a:rPr lang="en-US" b="0" i="0" u="none" strike="noStrike" dirty="0">
                <a:solidFill>
                  <a:srgbClr val="14599D"/>
                </a:solidFill>
                <a:effectLst/>
                <a:latin typeface="Georgia" panose="02040502050405020303" pitchFamily="18" charset="0"/>
                <a:hlinkClick r:id="rId3"/>
              </a:rPr>
              <a:t>geocentric</a:t>
            </a:r>
            <a:r>
              <a:rPr lang="en-US" b="0" i="0" dirty="0">
                <a:solidFill>
                  <a:srgbClr val="1A1A1A"/>
                </a:solidFill>
                <a:effectLst/>
                <a:latin typeface="Georgia" panose="02040502050405020303" pitchFamily="18" charset="0"/>
              </a:rPr>
              <a:t> understanding of the universe, centered around Earth, to a </a:t>
            </a:r>
            <a:r>
              <a:rPr lang="en-US" b="0" i="0" u="none" strike="noStrike" dirty="0">
                <a:solidFill>
                  <a:srgbClr val="14599D"/>
                </a:solidFill>
                <a:effectLst/>
                <a:latin typeface="Georgia" panose="02040502050405020303" pitchFamily="18" charset="0"/>
                <a:hlinkClick r:id="rId4"/>
              </a:rPr>
              <a:t>heliocentric</a:t>
            </a:r>
            <a:r>
              <a:rPr lang="en-US" b="0" i="0" dirty="0">
                <a:solidFill>
                  <a:srgbClr val="1A1A1A"/>
                </a:solidFill>
                <a:effectLst/>
                <a:latin typeface="Georgia" panose="02040502050405020303" pitchFamily="18" charset="0"/>
              </a:rPr>
              <a:t> understanding, centered around the Sun</a:t>
            </a:r>
            <a:endParaRPr lang="en-PH" dirty="0"/>
          </a:p>
        </p:txBody>
      </p:sp>
      <p:pic>
        <p:nvPicPr>
          <p:cNvPr id="1026" name="Picture 2" descr="Nicolaus Copernicus | Biography, Facts, Nationality ...">
            <a:extLst>
              <a:ext uri="{FF2B5EF4-FFF2-40B4-BE49-F238E27FC236}">
                <a16:creationId xmlns:a16="http://schemas.microsoft.com/office/drawing/2014/main" xmlns="" id="{1A5FCE64-89CD-FF04-B8F4-CB2DAE48C3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890" y="2015753"/>
            <a:ext cx="3663328" cy="448443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ctor: Elbow 6">
            <a:extLst>
              <a:ext uri="{FF2B5EF4-FFF2-40B4-BE49-F238E27FC236}">
                <a16:creationId xmlns:a16="http://schemas.microsoft.com/office/drawing/2014/main" xmlns="" id="{CED67630-C858-8314-B53E-F927168D902E}"/>
              </a:ext>
            </a:extLst>
          </p:cNvPr>
          <p:cNvCxnSpPr/>
          <p:nvPr/>
        </p:nvCxnSpPr>
        <p:spPr>
          <a:xfrm>
            <a:off x="5019261" y="2862469"/>
            <a:ext cx="576470" cy="377687"/>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1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Copernican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6094476" y="2832652"/>
            <a:ext cx="4997595" cy="3170583"/>
          </a:xfrm>
        </p:spPr>
        <p:txBody>
          <a:bodyPr>
            <a:normAutofit/>
          </a:bodyPr>
          <a:lstStyle/>
          <a:p>
            <a:r>
              <a:rPr lang="en-US" sz="2800" b="1" dirty="0">
                <a:solidFill>
                  <a:schemeClr val="tx2"/>
                </a:solidFill>
                <a:latin typeface="Georgia" panose="02040502050405020303" pitchFamily="18" charset="0"/>
              </a:rPr>
              <a:t>Aristotle</a:t>
            </a:r>
            <a:r>
              <a:rPr lang="en-US" sz="2800" dirty="0">
                <a:solidFill>
                  <a:schemeClr val="tx2"/>
                </a:solidFill>
                <a:latin typeface="Georgia" panose="02040502050405020303" pitchFamily="18" charset="0"/>
              </a:rPr>
              <a:t>, however, believe that the earth is the true center of all the orbitals carrying the heavenly bodies and all motions are uniform and unchanging</a:t>
            </a:r>
            <a:endParaRPr lang="en-US" sz="2800" b="0" i="0" dirty="0">
              <a:solidFill>
                <a:srgbClr val="1A1A1A"/>
              </a:solidFill>
              <a:effectLst/>
              <a:latin typeface="Georgia" panose="02040502050405020303" pitchFamily="18" charset="0"/>
            </a:endParaRPr>
          </a:p>
        </p:txBody>
      </p:sp>
      <p:pic>
        <p:nvPicPr>
          <p:cNvPr id="3074" name="Picture 2" descr="The Aristotelian Universe Emerges">
            <a:extLst>
              <a:ext uri="{FF2B5EF4-FFF2-40B4-BE49-F238E27FC236}">
                <a16:creationId xmlns:a16="http://schemas.microsoft.com/office/drawing/2014/main" xmlns="" id="{4986893F-5E28-F30B-632E-21D72BCBC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91" y="2317682"/>
            <a:ext cx="4303644" cy="39734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with a white beard&#10;&#10;Description automatically generated with low confidence">
            <a:extLst>
              <a:ext uri="{FF2B5EF4-FFF2-40B4-BE49-F238E27FC236}">
                <a16:creationId xmlns:a16="http://schemas.microsoft.com/office/drawing/2014/main" xmlns="" id="{4387B70B-F618-07B9-0E89-78D53D6E4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8" y="3429000"/>
            <a:ext cx="3516538" cy="3098668"/>
          </a:xfrm>
          <a:prstGeom prst="rect">
            <a:avLst/>
          </a:prstGeom>
        </p:spPr>
      </p:pic>
    </p:spTree>
    <p:extLst>
      <p:ext uri="{BB962C8B-B14F-4D97-AF65-F5344CB8AC3E}">
        <p14:creationId xmlns:p14="http://schemas.microsoft.com/office/powerpoint/2010/main" val="258846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Copernican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6094476" y="2930417"/>
            <a:ext cx="4637201" cy="2675253"/>
          </a:xfrm>
        </p:spPr>
        <p:txBody>
          <a:bodyPr>
            <a:normAutofit/>
          </a:bodyPr>
          <a:lstStyle/>
          <a:p>
            <a:r>
              <a:rPr lang="en-US" b="1" dirty="0">
                <a:solidFill>
                  <a:schemeClr val="tx2"/>
                </a:solidFill>
                <a:latin typeface="Georgia" panose="02040502050405020303" pitchFamily="18" charset="0"/>
              </a:rPr>
              <a:t>Claudius Ptolemy </a:t>
            </a:r>
            <a:r>
              <a:rPr lang="en-US" dirty="0">
                <a:solidFill>
                  <a:schemeClr val="tx2"/>
                </a:solidFill>
                <a:latin typeface="Georgia" panose="02040502050405020303" pitchFamily="18" charset="0"/>
              </a:rPr>
              <a:t>accepted Aristotle's idea that the Sun and the planets revolve around a spherical Earth, a geocentric view. Ptolemy developed this idea through observation and in mathematical detail.</a:t>
            </a:r>
            <a:endParaRPr lang="en-US" b="0" i="0" dirty="0">
              <a:solidFill>
                <a:srgbClr val="1A1A1A"/>
              </a:solidFill>
              <a:effectLst/>
              <a:latin typeface="Georgia" panose="02040502050405020303" pitchFamily="18" charset="0"/>
            </a:endParaRPr>
          </a:p>
        </p:txBody>
      </p:sp>
      <p:pic>
        <p:nvPicPr>
          <p:cNvPr id="4" name="Picture 3" descr="Claudius Ptolemy (article) | 2. The Big Bang | Khan Academy">
            <a:extLst>
              <a:ext uri="{FF2B5EF4-FFF2-40B4-BE49-F238E27FC236}">
                <a16:creationId xmlns:a16="http://schemas.microsoft.com/office/drawing/2014/main" xmlns="" id="{A2927A0F-AABC-2D86-BD28-6411276549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7454" y="1987826"/>
            <a:ext cx="3689350" cy="4572000"/>
          </a:xfrm>
          <a:prstGeom prst="rect">
            <a:avLst/>
          </a:prstGeom>
          <a:noFill/>
          <a:ln>
            <a:noFill/>
          </a:ln>
        </p:spPr>
      </p:pic>
    </p:spTree>
    <p:extLst>
      <p:ext uri="{BB962C8B-B14F-4D97-AF65-F5344CB8AC3E}">
        <p14:creationId xmlns:p14="http://schemas.microsoft.com/office/powerpoint/2010/main" val="39567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Copernican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5184109" y="2121175"/>
            <a:ext cx="6207583" cy="3986213"/>
          </a:xfrm>
        </p:spPr>
        <p:txBody>
          <a:bodyPr>
            <a:normAutofit/>
          </a:bodyPr>
          <a:lstStyle/>
          <a:p>
            <a:r>
              <a:rPr lang="en-US" dirty="0">
                <a:solidFill>
                  <a:schemeClr val="tx2"/>
                </a:solidFill>
                <a:latin typeface="Georgia" panose="02040502050405020303" pitchFamily="18" charset="0"/>
              </a:rPr>
              <a:t>Copernicus initially outlined his system in a short, untitled, anonymous manuscript that he distributed to several friends, referred to as the </a:t>
            </a:r>
            <a:r>
              <a:rPr lang="en-US" b="1" dirty="0" err="1">
                <a:solidFill>
                  <a:schemeClr val="tx2"/>
                </a:solidFill>
                <a:latin typeface="Georgia" panose="02040502050405020303" pitchFamily="18" charset="0"/>
              </a:rPr>
              <a:t>Commentariolus</a:t>
            </a:r>
            <a:r>
              <a:rPr lang="en-US" dirty="0">
                <a:solidFill>
                  <a:schemeClr val="tx2"/>
                </a:solidFill>
                <a:latin typeface="Georgia" panose="02040502050405020303" pitchFamily="18" charset="0"/>
              </a:rPr>
              <a:t>.</a:t>
            </a:r>
          </a:p>
          <a:p>
            <a:r>
              <a:rPr lang="en-US" dirty="0">
                <a:solidFill>
                  <a:schemeClr val="tx2"/>
                </a:solidFill>
                <a:latin typeface="Georgia" panose="02040502050405020303" pitchFamily="18" charset="0"/>
              </a:rPr>
              <a:t>Copernicus’s book </a:t>
            </a:r>
            <a:r>
              <a:rPr lang="en-US" b="1" dirty="0">
                <a:solidFill>
                  <a:schemeClr val="tx2"/>
                </a:solidFill>
                <a:latin typeface="Georgia" panose="02040502050405020303" pitchFamily="18" charset="0"/>
              </a:rPr>
              <a:t>De </a:t>
            </a:r>
            <a:r>
              <a:rPr lang="en-US" b="1" dirty="0" err="1">
                <a:solidFill>
                  <a:schemeClr val="tx2"/>
                </a:solidFill>
                <a:latin typeface="Georgia" panose="02040502050405020303" pitchFamily="18" charset="0"/>
              </a:rPr>
              <a:t>Revolutionibus</a:t>
            </a:r>
            <a:r>
              <a:rPr lang="en-US" b="1" dirty="0">
                <a:solidFill>
                  <a:schemeClr val="tx2"/>
                </a:solidFill>
                <a:latin typeface="Georgia" panose="02040502050405020303" pitchFamily="18" charset="0"/>
              </a:rPr>
              <a:t> </a:t>
            </a:r>
            <a:r>
              <a:rPr lang="en-US" b="1" dirty="0" err="1">
                <a:solidFill>
                  <a:schemeClr val="tx2"/>
                </a:solidFill>
                <a:latin typeface="Georgia" panose="02040502050405020303" pitchFamily="18" charset="0"/>
              </a:rPr>
              <a:t>Orbium</a:t>
            </a:r>
            <a:r>
              <a:rPr lang="en-US" b="1" dirty="0">
                <a:solidFill>
                  <a:schemeClr val="tx2"/>
                </a:solidFill>
                <a:latin typeface="Georgia" panose="02040502050405020303" pitchFamily="18" charset="0"/>
              </a:rPr>
              <a:t> </a:t>
            </a:r>
            <a:r>
              <a:rPr lang="en-US" b="1" dirty="0" err="1">
                <a:solidFill>
                  <a:schemeClr val="tx2"/>
                </a:solidFill>
                <a:latin typeface="Georgia" panose="02040502050405020303" pitchFamily="18" charset="0"/>
              </a:rPr>
              <a:t>Coelestium</a:t>
            </a:r>
            <a:r>
              <a:rPr lang="en-US" b="1" dirty="0">
                <a:solidFill>
                  <a:schemeClr val="tx2"/>
                </a:solidFill>
                <a:latin typeface="Georgia" panose="02040502050405020303" pitchFamily="18" charset="0"/>
              </a:rPr>
              <a:t> </a:t>
            </a:r>
            <a:r>
              <a:rPr lang="en-US" dirty="0">
                <a:solidFill>
                  <a:schemeClr val="tx2"/>
                </a:solidFill>
                <a:latin typeface="Georgia" panose="02040502050405020303" pitchFamily="18" charset="0"/>
              </a:rPr>
              <a:t>(“</a:t>
            </a:r>
            <a:r>
              <a:rPr lang="en-US" i="1" dirty="0">
                <a:solidFill>
                  <a:schemeClr val="tx2"/>
                </a:solidFill>
                <a:latin typeface="Georgia" panose="02040502050405020303" pitchFamily="18" charset="0"/>
              </a:rPr>
              <a:t>On the Revolutions of the Heavenly Spheres</a:t>
            </a:r>
            <a:r>
              <a:rPr lang="en-US" dirty="0">
                <a:solidFill>
                  <a:schemeClr val="tx2"/>
                </a:solidFill>
                <a:latin typeface="Georgia" panose="02040502050405020303" pitchFamily="18" charset="0"/>
              </a:rPr>
              <a:t>”), published in 1543</a:t>
            </a:r>
          </a:p>
          <a:p>
            <a:pPr marL="0" indent="0">
              <a:buNone/>
            </a:pPr>
            <a:r>
              <a:rPr lang="en-US" sz="2000" i="1" dirty="0">
                <a:solidFill>
                  <a:schemeClr val="tx2"/>
                </a:solidFill>
                <a:latin typeface="Georgia" panose="02040502050405020303" pitchFamily="18" charset="0"/>
              </a:rPr>
              <a:t>	became a standard reference for advanced 	problems in astronomical research, 	particularly for its mathematical techniques</a:t>
            </a:r>
            <a:endParaRPr lang="en-PH" sz="2000" i="1" dirty="0">
              <a:solidFill>
                <a:schemeClr val="tx2"/>
              </a:solidFill>
              <a:latin typeface="Georgia" panose="02040502050405020303" pitchFamily="18" charset="0"/>
            </a:endParaRPr>
          </a:p>
        </p:txBody>
      </p:sp>
      <p:pic>
        <p:nvPicPr>
          <p:cNvPr id="2050" name="Picture 2">
            <a:extLst>
              <a:ext uri="{FF2B5EF4-FFF2-40B4-BE49-F238E27FC236}">
                <a16:creationId xmlns:a16="http://schemas.microsoft.com/office/drawing/2014/main" xmlns="" id="{47173B1F-43D4-D0F5-2973-DAE99663B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12" y="2270262"/>
            <a:ext cx="3784379" cy="39862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pernicus | Interactive Storytelling Tools for Writers | Chris Crawford">
            <a:extLst>
              <a:ext uri="{FF2B5EF4-FFF2-40B4-BE49-F238E27FC236}">
                <a16:creationId xmlns:a16="http://schemas.microsoft.com/office/drawing/2014/main" xmlns="" id="{2CE35AED-FEAE-A77F-E837-5B0DDC97C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081" y="3463830"/>
            <a:ext cx="2396158" cy="27926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Elbow 4">
            <a:extLst>
              <a:ext uri="{FF2B5EF4-FFF2-40B4-BE49-F238E27FC236}">
                <a16:creationId xmlns:a16="http://schemas.microsoft.com/office/drawing/2014/main" xmlns="" id="{9E4E1AD0-3E45-D499-1A46-C0AE33DC1B5E}"/>
              </a:ext>
            </a:extLst>
          </p:cNvPr>
          <p:cNvCxnSpPr>
            <a:cxnSpLocks/>
          </p:cNvCxnSpPr>
          <p:nvPr/>
        </p:nvCxnSpPr>
        <p:spPr>
          <a:xfrm>
            <a:off x="5527945" y="4666338"/>
            <a:ext cx="606287" cy="407505"/>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081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EDC9AA-8509-FA35-0E1D-EAB55E7F6450}"/>
              </a:ext>
            </a:extLst>
          </p:cNvPr>
          <p:cNvSpPr>
            <a:spLocks noGrp="1"/>
          </p:cNvSpPr>
          <p:nvPr>
            <p:ph type="title"/>
          </p:nvPr>
        </p:nvSpPr>
        <p:spPr/>
        <p:txBody>
          <a:bodyPr>
            <a:normAutofit/>
          </a:bodyPr>
          <a:lstStyle/>
          <a:p>
            <a:r>
              <a:rPr lang="en-PH" sz="4800" b="1" i="1" dirty="0"/>
              <a:t>Copernican Revolution</a:t>
            </a:r>
          </a:p>
        </p:txBody>
      </p:sp>
      <p:sp>
        <p:nvSpPr>
          <p:cNvPr id="3" name="Content Placeholder 2">
            <a:extLst>
              <a:ext uri="{FF2B5EF4-FFF2-40B4-BE49-F238E27FC236}">
                <a16:creationId xmlns:a16="http://schemas.microsoft.com/office/drawing/2014/main" xmlns="" id="{60FDCC1B-D105-F010-D3A6-D3473C106848}"/>
              </a:ext>
            </a:extLst>
          </p:cNvPr>
          <p:cNvSpPr>
            <a:spLocks noGrp="1"/>
          </p:cNvSpPr>
          <p:nvPr>
            <p:ph idx="1"/>
          </p:nvPr>
        </p:nvSpPr>
        <p:spPr>
          <a:xfrm>
            <a:off x="5476461" y="2037522"/>
            <a:ext cx="5736327" cy="4218953"/>
          </a:xfrm>
        </p:spPr>
        <p:txBody>
          <a:bodyPr>
            <a:normAutofit/>
          </a:bodyPr>
          <a:lstStyle/>
          <a:p>
            <a:r>
              <a:rPr lang="en-US" b="0" i="0" dirty="0">
                <a:solidFill>
                  <a:srgbClr val="202124"/>
                </a:solidFill>
                <a:effectLst/>
                <a:latin typeface="Georgia" panose="02040502050405020303" pitchFamily="18" charset="0"/>
              </a:rPr>
              <a:t>Copernicus adopted a heliocentric view because </a:t>
            </a:r>
            <a:r>
              <a:rPr lang="en-US" b="1" i="0" dirty="0">
                <a:solidFill>
                  <a:srgbClr val="202124"/>
                </a:solidFill>
                <a:effectLst/>
                <a:latin typeface="Georgia" panose="02040502050405020303" pitchFamily="18" charset="0"/>
              </a:rPr>
              <a:t>it better explained the motions of the heavens mathematically</a:t>
            </a:r>
            <a:r>
              <a:rPr lang="en-US" b="0" i="0" dirty="0">
                <a:solidFill>
                  <a:srgbClr val="202124"/>
                </a:solidFill>
                <a:effectLst/>
                <a:latin typeface="Georgia" panose="02040502050405020303" pitchFamily="18" charset="0"/>
              </a:rPr>
              <a:t>. This view had the Earth and other planets moving in circles around the fixed Sun. </a:t>
            </a:r>
          </a:p>
          <a:p>
            <a:r>
              <a:rPr lang="en-US" b="0" i="0" dirty="0">
                <a:solidFill>
                  <a:srgbClr val="1A1A1A"/>
                </a:solidFill>
                <a:effectLst/>
                <a:latin typeface="Georgia" panose="02040502050405020303" pitchFamily="18" charset="0"/>
              </a:rPr>
              <a:t>marked the start of a broader Scientific Revolution that set the foundations of modern science and allowed science to flourish as an autonomous discipline within its own right</a:t>
            </a:r>
          </a:p>
        </p:txBody>
      </p:sp>
      <p:pic>
        <p:nvPicPr>
          <p:cNvPr id="2050" name="Picture 2">
            <a:extLst>
              <a:ext uri="{FF2B5EF4-FFF2-40B4-BE49-F238E27FC236}">
                <a16:creationId xmlns:a16="http://schemas.microsoft.com/office/drawing/2014/main" xmlns="" id="{47173B1F-43D4-D0F5-2973-DAE99663B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212" y="2270262"/>
            <a:ext cx="3784379" cy="39862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pernicus | Interactive Storytelling Tools for Writers | Chris Crawford">
            <a:extLst>
              <a:ext uri="{FF2B5EF4-FFF2-40B4-BE49-F238E27FC236}">
                <a16:creationId xmlns:a16="http://schemas.microsoft.com/office/drawing/2014/main" xmlns="" id="{2CE35AED-FEAE-A77F-E837-5B0DDC97C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081" y="3463830"/>
            <a:ext cx="2396158" cy="279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9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CEA8B0270C884D8485AB4C44C215AE" ma:contentTypeVersion="2" ma:contentTypeDescription="Create a new document." ma:contentTypeScope="" ma:versionID="4bc8b2bc1f9151027c248422051da2df">
  <xsd:schema xmlns:xsd="http://www.w3.org/2001/XMLSchema" xmlns:xs="http://www.w3.org/2001/XMLSchema" xmlns:p="http://schemas.microsoft.com/office/2006/metadata/properties" xmlns:ns3="864ca6b4-b6dc-4732-97ae-fe4b9b912f67" targetNamespace="http://schemas.microsoft.com/office/2006/metadata/properties" ma:root="true" ma:fieldsID="1ce8318e9a135fadd080bab32fad6484" ns3:_="">
    <xsd:import namespace="864ca6b4-b6dc-4732-97ae-fe4b9b912f67"/>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ca6b4-b6dc-4732-97ae-fe4b9b912f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17AB49-866A-40B9-B8F4-2F33F23D7FB0}">
  <ds:schemaRefs>
    <ds:schemaRef ds:uri="http://purl.org/dc/elements/1.1/"/>
    <ds:schemaRef ds:uri="864ca6b4-b6dc-4732-97ae-fe4b9b912f67"/>
    <ds:schemaRef ds:uri="http://schemas.microsoft.com/office/2006/metadata/properties"/>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23A4F865-85D3-48EE-8102-F978C3AAD174}">
  <ds:schemaRefs>
    <ds:schemaRef ds:uri="http://schemas.microsoft.com/sharepoint/v3/contenttype/forms"/>
  </ds:schemaRefs>
</ds:datastoreItem>
</file>

<file path=customXml/itemProps3.xml><?xml version="1.0" encoding="utf-8"?>
<ds:datastoreItem xmlns:ds="http://schemas.openxmlformats.org/officeDocument/2006/customXml" ds:itemID="{E87A8AC0-B8A4-4E2C-B8C3-961CA507B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ca6b4-b6dc-4732-97ae-fe4b9b912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233</TotalTime>
  <Words>972</Words>
  <Application>Microsoft Office PowerPoint</Application>
  <PresentationFormat>Widescreen</PresentationFormat>
  <Paragraphs>119</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Georgia</vt:lpstr>
      <vt:lpstr>Roboto</vt:lpstr>
      <vt:lpstr>Source Sans Pro</vt:lpstr>
      <vt:lpstr>Times New Roman</vt:lpstr>
      <vt:lpstr>Wingdings</vt:lpstr>
      <vt:lpstr>Educational subjects 16x9</vt:lpstr>
      <vt:lpstr>Intellectual Revolutions that Defined Society  </vt:lpstr>
      <vt:lpstr>Intellectual Revolution</vt:lpstr>
      <vt:lpstr>Intellectual Revolution</vt:lpstr>
      <vt:lpstr>Definition of Intellectual Revolution</vt:lpstr>
      <vt:lpstr>Copernican Revolution</vt:lpstr>
      <vt:lpstr>Copernican Revolution</vt:lpstr>
      <vt:lpstr>Copernican Revolution</vt:lpstr>
      <vt:lpstr>Copernican Revolution</vt:lpstr>
      <vt:lpstr>Copernican Revolution</vt:lpstr>
      <vt:lpstr>Darwinian Revolution</vt:lpstr>
      <vt:lpstr>Darwinian Revolution</vt:lpstr>
      <vt:lpstr>Darwinian Revolution</vt:lpstr>
      <vt:lpstr>Darwinian Revolution</vt:lpstr>
      <vt:lpstr>Freudian Revolution</vt:lpstr>
      <vt:lpstr>Freudian Revolution</vt:lpstr>
      <vt:lpstr>Freudian Revolution</vt:lpstr>
      <vt:lpstr>Information/Digital Revolution</vt:lpstr>
      <vt:lpstr>Information/Digital Revolution</vt:lpstr>
      <vt:lpstr>Information/Digital Revolution</vt:lpstr>
      <vt:lpstr>Information/Digital Revolution</vt:lpstr>
      <vt:lpstr>Information/Digital Revolution</vt:lpstr>
      <vt:lpstr>Information/Digital Revolution</vt:lpstr>
      <vt:lpstr>Information/Digital Revolution</vt:lpstr>
      <vt:lpstr>Information/Digital Revolution</vt:lpstr>
      <vt:lpstr>Activity No. 3 - Standing on the Shoulders of Giants</vt:lpstr>
      <vt:lpstr>PowerPoint Presentation</vt:lpstr>
      <vt:lpstr>Reflection Paper No. 3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Intellectual Revolutions that Defined Society</dc:title>
  <dc:creator>RIZA GARCISO</dc:creator>
  <cp:lastModifiedBy>Microsoft account</cp:lastModifiedBy>
  <cp:revision>42</cp:revision>
  <dcterms:created xsi:type="dcterms:W3CDTF">2022-09-05T02:32:36Z</dcterms:created>
  <dcterms:modified xsi:type="dcterms:W3CDTF">2023-03-13T06:07:12Z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0x010100B1CEA8B0270C884D8485AB4C44C215AE</vt:lpwstr>
  </property>
</Properties>
</file>